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rts/chart2.xml" ContentType="application/vnd.openxmlformats-officedocument.drawingml.chart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46"/>
  </p:notesMasterIdLst>
  <p:sldIdLst>
    <p:sldId id="256" r:id="rId2"/>
    <p:sldId id="259" r:id="rId3"/>
    <p:sldId id="299" r:id="rId4"/>
    <p:sldId id="263" r:id="rId5"/>
    <p:sldId id="264" r:id="rId6"/>
    <p:sldId id="260" r:id="rId7"/>
    <p:sldId id="310" r:id="rId8"/>
    <p:sldId id="261" r:id="rId9"/>
    <p:sldId id="265" r:id="rId10"/>
    <p:sldId id="302" r:id="rId11"/>
    <p:sldId id="309" r:id="rId12"/>
    <p:sldId id="303" r:id="rId13"/>
    <p:sldId id="272" r:id="rId14"/>
    <p:sldId id="273" r:id="rId15"/>
    <p:sldId id="274" r:id="rId16"/>
    <p:sldId id="304" r:id="rId17"/>
    <p:sldId id="277" r:id="rId18"/>
    <p:sldId id="312" r:id="rId19"/>
    <p:sldId id="311" r:id="rId20"/>
    <p:sldId id="278" r:id="rId21"/>
    <p:sldId id="282" r:id="rId22"/>
    <p:sldId id="300" r:id="rId23"/>
    <p:sldId id="305" r:id="rId24"/>
    <p:sldId id="280" r:id="rId25"/>
    <p:sldId id="281" r:id="rId26"/>
    <p:sldId id="284" r:id="rId27"/>
    <p:sldId id="283" r:id="rId28"/>
    <p:sldId id="285" r:id="rId29"/>
    <p:sldId id="306" r:id="rId30"/>
    <p:sldId id="287" r:id="rId31"/>
    <p:sldId id="288" r:id="rId32"/>
    <p:sldId id="289" r:id="rId33"/>
    <p:sldId id="290" r:id="rId34"/>
    <p:sldId id="291" r:id="rId35"/>
    <p:sldId id="307" r:id="rId36"/>
    <p:sldId id="293" r:id="rId37"/>
    <p:sldId id="294" r:id="rId38"/>
    <p:sldId id="295" r:id="rId39"/>
    <p:sldId id="296" r:id="rId40"/>
    <p:sldId id="308" r:id="rId41"/>
    <p:sldId id="297" r:id="rId42"/>
    <p:sldId id="298" r:id="rId43"/>
    <p:sldId id="268" r:id="rId44"/>
    <p:sldId id="313" r:id="rId4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72"/>
    <p:restoredTop sz="83408"/>
  </p:normalViewPr>
  <p:slideViewPr>
    <p:cSldViewPr snapToGrid="0" snapToObjects="1">
      <p:cViewPr>
        <p:scale>
          <a:sx n="75" d="100"/>
          <a:sy n="75" d="100"/>
        </p:scale>
        <p:origin x="-1536" y="-80"/>
      </p:cViewPr>
      <p:guideLst>
        <p:guide orient="horz" pos="2160"/>
        <p:guide pos="287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6" d="100"/>
          <a:sy n="76" d="100"/>
        </p:scale>
        <p:origin x="350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printerSettings" Target="printerSettings/printerSettings1.bin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oleObject" Target="Workbook2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Workbook2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/>
            </a:pPr>
            <a:r>
              <a:rPr lang="en-US"/>
              <a:t>Annual</a:t>
            </a:r>
            <a:r>
              <a:rPr lang="en-US" baseline="0"/>
              <a:t> Exabytes of Data Shipped</a:t>
            </a:r>
          </a:p>
          <a:p>
            <a:pPr>
              <a:defRPr/>
            </a:pPr>
            <a:r>
              <a:rPr lang="en-US" baseline="0"/>
              <a:t>(HDD, NAND, Tape)</a:t>
            </a:r>
            <a:endParaRPr lang="en-US"/>
          </a:p>
        </c:rich>
      </c:tx>
      <c:layout>
        <c:manualLayout>
          <c:xMode val="edge"/>
          <c:yMode val="edge"/>
          <c:x val="0.148014216972878"/>
          <c:y val="0.0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0.101525590551181"/>
          <c:y val="0.211111111111111"/>
          <c:w val="0.825172353455818"/>
          <c:h val="0.67154345290172"/>
        </c:manualLayout>
      </c:layout>
      <c:barChart>
        <c:barDir val="col"/>
        <c:grouping val="clustered"/>
        <c:varyColors val="0"/>
        <c:ser>
          <c:idx val="0"/>
          <c:order val="0"/>
          <c:tx>
            <c:v>exabytes of data </c:v>
          </c:tx>
          <c:invertIfNegative val="0"/>
          <c:cat>
            <c:numRef>
              <c:f>Sheet1!$A$2:$A$11</c:f>
              <c:numCache>
                <c:formatCode>General</c:formatCode>
                <c:ptCount val="10"/>
                <c:pt idx="0">
                  <c:v>2008.0</c:v>
                </c:pt>
                <c:pt idx="1">
                  <c:v>2009.0</c:v>
                </c:pt>
                <c:pt idx="2">
                  <c:v>2010.0</c:v>
                </c:pt>
                <c:pt idx="3">
                  <c:v>2011.0</c:v>
                </c:pt>
                <c:pt idx="4">
                  <c:v>2012.0</c:v>
                </c:pt>
                <c:pt idx="5">
                  <c:v>2013.0</c:v>
                </c:pt>
                <c:pt idx="6">
                  <c:v>2014.0</c:v>
                </c:pt>
                <c:pt idx="7">
                  <c:v>2015.0</c:v>
                </c:pt>
                <c:pt idx="8">
                  <c:v>2016.0</c:v>
                </c:pt>
                <c:pt idx="9">
                  <c:v>2017.0</c:v>
                </c:pt>
              </c:numCache>
            </c:numRef>
          </c:cat>
          <c:val>
            <c:numRef>
              <c:f>Sheet1!$E$2:$E$11</c:f>
              <c:numCache>
                <c:formatCode>General</c:formatCode>
                <c:ptCount val="10"/>
                <c:pt idx="0">
                  <c:v>139.05</c:v>
                </c:pt>
                <c:pt idx="1">
                  <c:v>217.39</c:v>
                </c:pt>
                <c:pt idx="2">
                  <c:v>355.804</c:v>
                </c:pt>
                <c:pt idx="3">
                  <c:v>372.02</c:v>
                </c:pt>
                <c:pt idx="4">
                  <c:v>428.68</c:v>
                </c:pt>
                <c:pt idx="5">
                  <c:v>533.27</c:v>
                </c:pt>
                <c:pt idx="6">
                  <c:v>641.6</c:v>
                </c:pt>
                <c:pt idx="7">
                  <c:v>681.02</c:v>
                </c:pt>
                <c:pt idx="8">
                  <c:v>853.3199999999994</c:v>
                </c:pt>
                <c:pt idx="9">
                  <c:v>999.8499999999979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139173128"/>
        <c:axId val="2056899848"/>
      </c:barChart>
      <c:catAx>
        <c:axId val="-213917312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2056899848"/>
        <c:crosses val="autoZero"/>
        <c:auto val="1"/>
        <c:lblAlgn val="ctr"/>
        <c:lblOffset val="100"/>
        <c:noMultiLvlLbl val="0"/>
      </c:catAx>
      <c:valAx>
        <c:axId val="205689984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139173128"/>
        <c:crosses val="autoZero"/>
        <c:crossBetween val="between"/>
      </c:valAx>
    </c:plotArea>
    <c:plotVisOnly val="1"/>
    <c:dispBlanksAs val="gap"/>
    <c:showDLblsOverMax val="0"/>
  </c:chart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tape drive utilization</a:t>
            </a: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utilization</c:v>
          </c:tx>
          <c:marker>
            <c:symbol val="none"/>
          </c:marker>
          <c:cat>
            <c:numRef>
              <c:f>Sheet1!$A$1:$A$27</c:f>
              <c:numCache>
                <c:formatCode>m/d/yy</c:formatCode>
                <c:ptCount val="27"/>
                <c:pt idx="0">
                  <c:v>42522.0</c:v>
                </c:pt>
                <c:pt idx="1">
                  <c:v>42552.0</c:v>
                </c:pt>
                <c:pt idx="2">
                  <c:v>42583.0</c:v>
                </c:pt>
                <c:pt idx="3">
                  <c:v>42614.0</c:v>
                </c:pt>
                <c:pt idx="4">
                  <c:v>42644.0</c:v>
                </c:pt>
                <c:pt idx="5">
                  <c:v>42675.0</c:v>
                </c:pt>
                <c:pt idx="6">
                  <c:v>42736.0</c:v>
                </c:pt>
                <c:pt idx="7">
                  <c:v>42767.0</c:v>
                </c:pt>
                <c:pt idx="8">
                  <c:v>42795.0</c:v>
                </c:pt>
                <c:pt idx="9">
                  <c:v>42826.0</c:v>
                </c:pt>
                <c:pt idx="10">
                  <c:v>42856.0</c:v>
                </c:pt>
                <c:pt idx="11">
                  <c:v>42887.0</c:v>
                </c:pt>
                <c:pt idx="12">
                  <c:v>42917.0</c:v>
                </c:pt>
                <c:pt idx="13">
                  <c:v>42948.0</c:v>
                </c:pt>
                <c:pt idx="14">
                  <c:v>42979.0</c:v>
                </c:pt>
                <c:pt idx="15">
                  <c:v>43009.0</c:v>
                </c:pt>
                <c:pt idx="16">
                  <c:v>43040.0</c:v>
                </c:pt>
                <c:pt idx="17">
                  <c:v>43070.0</c:v>
                </c:pt>
                <c:pt idx="18">
                  <c:v>43101.0</c:v>
                </c:pt>
                <c:pt idx="19">
                  <c:v>43132.0</c:v>
                </c:pt>
                <c:pt idx="20">
                  <c:v>43160.0</c:v>
                </c:pt>
                <c:pt idx="21">
                  <c:v>43191.0</c:v>
                </c:pt>
                <c:pt idx="22">
                  <c:v>43221.0</c:v>
                </c:pt>
                <c:pt idx="23">
                  <c:v>43252.0</c:v>
                </c:pt>
                <c:pt idx="24">
                  <c:v>43282.0</c:v>
                </c:pt>
                <c:pt idx="25">
                  <c:v>43313.0</c:v>
                </c:pt>
                <c:pt idx="26">
                  <c:v>43344.0</c:v>
                </c:pt>
              </c:numCache>
            </c:numRef>
          </c:cat>
          <c:val>
            <c:numRef>
              <c:f>Sheet1!$B$1:$B$27</c:f>
              <c:numCache>
                <c:formatCode>General</c:formatCode>
                <c:ptCount val="27"/>
                <c:pt idx="0">
                  <c:v>79.15819999999998</c:v>
                </c:pt>
                <c:pt idx="1">
                  <c:v>74.094</c:v>
                </c:pt>
                <c:pt idx="2">
                  <c:v>78.3363</c:v>
                </c:pt>
                <c:pt idx="3">
                  <c:v>74.4336</c:v>
                </c:pt>
                <c:pt idx="4">
                  <c:v>70.5675</c:v>
                </c:pt>
                <c:pt idx="5">
                  <c:v>67.0231</c:v>
                </c:pt>
                <c:pt idx="6">
                  <c:v>73.4756</c:v>
                </c:pt>
                <c:pt idx="7">
                  <c:v>72.413</c:v>
                </c:pt>
                <c:pt idx="8">
                  <c:v>77.3371</c:v>
                </c:pt>
                <c:pt idx="9">
                  <c:v>73.1949</c:v>
                </c:pt>
                <c:pt idx="10">
                  <c:v>72.8466</c:v>
                </c:pt>
                <c:pt idx="11">
                  <c:v>66.9469</c:v>
                </c:pt>
                <c:pt idx="12">
                  <c:v>56.3101</c:v>
                </c:pt>
                <c:pt idx="13">
                  <c:v>65.9632</c:v>
                </c:pt>
                <c:pt idx="14">
                  <c:v>73.261</c:v>
                </c:pt>
                <c:pt idx="15">
                  <c:v>70.7527</c:v>
                </c:pt>
                <c:pt idx="16">
                  <c:v>63.4368</c:v>
                </c:pt>
                <c:pt idx="17">
                  <c:v>59.738</c:v>
                </c:pt>
                <c:pt idx="18">
                  <c:v>60.4627</c:v>
                </c:pt>
                <c:pt idx="19">
                  <c:v>70.815</c:v>
                </c:pt>
                <c:pt idx="20">
                  <c:v>64.728</c:v>
                </c:pt>
                <c:pt idx="21">
                  <c:v>56.6921</c:v>
                </c:pt>
                <c:pt idx="22">
                  <c:v>54.574</c:v>
                </c:pt>
                <c:pt idx="23">
                  <c:v>56.4941</c:v>
                </c:pt>
                <c:pt idx="24">
                  <c:v>57.5179</c:v>
                </c:pt>
                <c:pt idx="25">
                  <c:v>49.3829</c:v>
                </c:pt>
                <c:pt idx="26">
                  <c:v>58.3496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34613960"/>
        <c:axId val="-2134610952"/>
      </c:lineChart>
      <c:dateAx>
        <c:axId val="-2134613960"/>
        <c:scaling>
          <c:orientation val="minMax"/>
        </c:scaling>
        <c:delete val="0"/>
        <c:axPos val="b"/>
        <c:numFmt formatCode="m/d/yy" sourceLinked="1"/>
        <c:majorTickMark val="none"/>
        <c:minorTickMark val="none"/>
        <c:tickLblPos val="nextTo"/>
        <c:crossAx val="-2134610952"/>
        <c:crosses val="autoZero"/>
        <c:auto val="1"/>
        <c:lblOffset val="100"/>
        <c:baseTimeUnit val="months"/>
      </c:dateAx>
      <c:valAx>
        <c:axId val="-2134610952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utilization</a:t>
                </a:r>
                <a:r>
                  <a:rPr lang="en-US" baseline="0"/>
                  <a:t> (%)</a:t>
                </a:r>
                <a:endParaRPr lang="en-US"/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crossAx val="-2134613960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D89E50-673E-C14D-B8C7-C132B2518B13}" type="datetimeFigureOut">
              <a:rPr lang="en-US" smtClean="0"/>
              <a:t>11/7/18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227A14-0E1C-5E4D-88E4-13D0CE5EB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869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</a:t>
            </a:r>
            <a:r>
              <a:rPr lang="en-US" dirty="0" err="1" smtClean="0"/>
              <a:t>firehose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5197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6143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6143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6143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6143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6515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highlight: network errors, bit rot, </a:t>
            </a:r>
            <a:r>
              <a:rPr lang="en-US" dirty="0" err="1" smtClean="0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7919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What does GPFS do for data integrity?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1743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Does GPFS have end-to-end data integrity protection?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1743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6515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174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75561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1743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1743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1743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1743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65151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1743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Languages like bash and python are your friends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1743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17439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17439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651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- USERS MAY NOT KNOW WHAT THEY NEED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65151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17439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1743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USERS MAY NOT KNOW WHAT THEY NEED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Meet users at least half way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6515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6515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CHANGE DUE TO FLASH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Addition of campaign storage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7614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6515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6143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227A14-0E1C-5E4D-88E4-13D0CE5EB9E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614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1" name="Google Shape;66;p11" descr="NCAR_Header.png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-81004" y="0"/>
            <a:ext cx="9334500" cy="96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67;p11"/>
          <p:cNvSpPr txBox="1"/>
          <p:nvPr userDrawn="1"/>
        </p:nvSpPr>
        <p:spPr>
          <a:xfrm>
            <a:off x="2208456" y="117347"/>
            <a:ext cx="4425227" cy="369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400"/>
              <a:buFont typeface="Verdana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Computational &amp; Information</a:t>
            </a:r>
            <a:br>
              <a:rPr lang="en-US"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</a:br>
            <a:r>
              <a:rPr lang="en-US"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Systems Laboratory</a:t>
            </a:r>
            <a:endParaRPr/>
          </a:p>
        </p:txBody>
      </p:sp>
      <p:pic>
        <p:nvPicPr>
          <p:cNvPr id="13" name="Google Shape;68;p11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5928073" y="69680"/>
            <a:ext cx="3056029" cy="50148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Rectangle 16"/>
          <p:cNvSpPr/>
          <p:nvPr userDrawn="1"/>
        </p:nvSpPr>
        <p:spPr>
          <a:xfrm>
            <a:off x="0" y="6018449"/>
            <a:ext cx="9153144" cy="862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620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163816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664758521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4530"/>
            <a:ext cx="4038600" cy="46296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4531"/>
            <a:ext cx="4038600" cy="462966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812148945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77284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77284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07211746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8337799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522750847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68290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5208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185767917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60509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440474823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ags" Target="../tags/tag1.xml"/><Relationship Id="rId12" Type="http://schemas.openxmlformats.org/officeDocument/2006/relationships/image" Target="../media/image1.png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hape 12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-80643" y="6023293"/>
            <a:ext cx="9324749" cy="96363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Rectangle 71"/>
          <p:cNvSpPr txBox="1">
            <a:spLocks noChangeArrowheads="1"/>
          </p:cNvSpPr>
          <p:nvPr>
            <p:custDataLst>
              <p:tags r:id="rId11"/>
            </p:custDataLst>
          </p:nvPr>
        </p:nvSpPr>
        <p:spPr>
          <a:xfrm>
            <a:off x="1222451" y="6184090"/>
            <a:ext cx="4344071" cy="3698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>
              <a:spcBef>
                <a:spcPts val="0"/>
              </a:spcBef>
            </a:pPr>
            <a:r>
              <a:rPr lang="en-US" sz="1800" dirty="0" smtClean="0">
                <a:solidFill>
                  <a:srgbClr val="FFFFFF"/>
                </a:solidFill>
                <a:latin typeface="+mj-lt"/>
                <a:ea typeface="ＭＳ Ｐゴシック" charset="0"/>
                <a:cs typeface="Verdana"/>
              </a:rPr>
              <a:t>Best</a:t>
            </a:r>
            <a:r>
              <a:rPr lang="en-US" sz="1800" baseline="0" dirty="0" smtClean="0">
                <a:solidFill>
                  <a:srgbClr val="FFFFFF"/>
                </a:solidFill>
                <a:latin typeface="+mj-lt"/>
                <a:ea typeface="ＭＳ Ｐゴシック" charset="0"/>
                <a:cs typeface="Verdana"/>
              </a:rPr>
              <a:t> Practices in Managing Tens of Petabytes of Data</a:t>
            </a:r>
            <a:endParaRPr lang="en-US" sz="1800" dirty="0">
              <a:solidFill>
                <a:srgbClr val="FFFFFF"/>
              </a:solidFill>
              <a:latin typeface="+mj-lt"/>
              <a:ea typeface="ＭＳ Ｐゴシック" charset="0"/>
              <a:cs typeface="Verdana"/>
            </a:endParaRPr>
          </a:p>
        </p:txBody>
      </p:sp>
      <p:pic>
        <p:nvPicPr>
          <p:cNvPr id="14" name="Picture 13" descr="air_planet_people_tagline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0240" y="6125180"/>
            <a:ext cx="2889504" cy="50148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8856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8730"/>
            <a:ext cx="8229600" cy="46789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76669" y="619597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buSzPct val="25000"/>
            </a:pPr>
            <a:fld id="{00000000-1234-1234-1234-123412341234}" type="slidenum">
              <a:rPr lang="en-US" sz="1400" smtClean="0">
                <a:solidFill>
                  <a:srgbClr val="A5A5A5"/>
                </a:solidFill>
                <a:ea typeface="Verdana"/>
                <a:cs typeface="Verdana"/>
                <a:sym typeface="Verdana"/>
              </a:rPr>
              <a:pPr>
                <a:buSzPct val="25000"/>
              </a:pPr>
              <a:t>‹#›</a:t>
            </a:fld>
            <a:endParaRPr lang="en-US" sz="1400" dirty="0">
              <a:solidFill>
                <a:srgbClr val="A5A5A5"/>
              </a:solidFill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951697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3200" b="1" i="0" kern="1200">
          <a:solidFill>
            <a:schemeClr val="tx1"/>
          </a:solidFill>
          <a:latin typeface="+mj-lt"/>
          <a:ea typeface="+mj-ea"/>
          <a:cs typeface="Verdan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Verdana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Verdana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Verdana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Verdana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Verdan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chart" Target="../charts/char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chart" Target="../charts/char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8.jpe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Shape 9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50898" y="6016607"/>
            <a:ext cx="1077128" cy="338327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Shape 96"/>
          <p:cNvSpPr/>
          <p:nvPr/>
        </p:nvSpPr>
        <p:spPr>
          <a:xfrm rot="10800000">
            <a:off x="-2" y="0"/>
            <a:ext cx="1232115" cy="6858000"/>
          </a:xfrm>
          <a:prstGeom prst="rect">
            <a:avLst/>
          </a:prstGeom>
          <a:gradFill>
            <a:gsLst>
              <a:gs pos="0">
                <a:srgbClr val="1F3D68"/>
              </a:gs>
              <a:gs pos="68000">
                <a:schemeClr val="lt1"/>
              </a:gs>
              <a:gs pos="100000">
                <a:schemeClr val="lt1"/>
              </a:gs>
            </a:gsLst>
            <a:lin ang="162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+mj-lt"/>
              <a:ea typeface="Calibri"/>
              <a:cs typeface="Calibri"/>
              <a:sym typeface="Calibri"/>
            </a:endParaRPr>
          </a:p>
        </p:txBody>
      </p:sp>
      <p:pic>
        <p:nvPicPr>
          <p:cNvPr id="29" name="Shape 9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62557" y="6023192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Picture 29" descr="NCAR_Header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563" y="0"/>
            <a:ext cx="9334500" cy="965200"/>
          </a:xfrm>
          <a:prstGeom prst="rect">
            <a:avLst/>
          </a:prstGeom>
        </p:spPr>
      </p:pic>
      <p:sp>
        <p:nvSpPr>
          <p:cNvPr id="31" name="Shape 101"/>
          <p:cNvSpPr txBox="1"/>
          <p:nvPr/>
        </p:nvSpPr>
        <p:spPr>
          <a:xfrm>
            <a:off x="2219897" y="117347"/>
            <a:ext cx="4425227" cy="3698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8000"/>
              </a:buClr>
              <a:buSzPct val="25000"/>
              <a:buFont typeface="Verdana"/>
              <a:buNone/>
            </a:pPr>
            <a:r>
              <a:rPr lang="en-US" b="0" i="0" u="none" strike="noStrike" cap="none" dirty="0">
                <a:solidFill>
                  <a:schemeClr val="bg1"/>
                </a:solidFill>
                <a:latin typeface="+mj-lt"/>
                <a:ea typeface="Verdana"/>
                <a:cs typeface="Verdana"/>
                <a:sym typeface="Verdana"/>
              </a:rPr>
              <a:t>Computational and Information </a:t>
            </a:r>
            <a:br>
              <a:rPr lang="en-US" b="0" i="0" u="none" strike="noStrike" cap="none" dirty="0">
                <a:solidFill>
                  <a:schemeClr val="bg1"/>
                </a:solidFill>
                <a:latin typeface="+mj-lt"/>
                <a:ea typeface="Verdana"/>
                <a:cs typeface="Verdana"/>
                <a:sym typeface="Verdana"/>
              </a:rPr>
            </a:br>
            <a:r>
              <a:rPr lang="en-US" b="0" i="0" u="none" strike="noStrike" cap="none" dirty="0">
                <a:solidFill>
                  <a:schemeClr val="bg1"/>
                </a:solidFill>
                <a:latin typeface="+mj-lt"/>
                <a:ea typeface="Verdana"/>
                <a:cs typeface="Verdana"/>
                <a:sym typeface="Verdana"/>
              </a:rPr>
              <a:t>Systems Laboratory</a:t>
            </a:r>
          </a:p>
        </p:txBody>
      </p:sp>
      <p:pic>
        <p:nvPicPr>
          <p:cNvPr id="32" name="Shape 10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939514" y="69680"/>
            <a:ext cx="3056029" cy="501483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Title 4"/>
          <p:cNvSpPr>
            <a:spLocks noGrp="1"/>
          </p:cNvSpPr>
          <p:nvPr>
            <p:ph type="ctrTitle"/>
          </p:nvPr>
        </p:nvSpPr>
        <p:spPr>
          <a:xfrm>
            <a:off x="1286620" y="2130426"/>
            <a:ext cx="7772400" cy="1470025"/>
          </a:xfrm>
        </p:spPr>
        <p:txBody>
          <a:bodyPr/>
          <a:lstStyle/>
          <a:p>
            <a:r>
              <a:rPr lang="en-US" dirty="0" smtClean="0"/>
              <a:t>Best Practices in Managing Tens of Petabytes of Data</a:t>
            </a:r>
            <a:endParaRPr lang="en-US" dirty="0"/>
          </a:p>
        </p:txBody>
      </p:sp>
      <p:sp>
        <p:nvSpPr>
          <p:cNvPr id="16" name="Subtitle 5"/>
          <p:cNvSpPr>
            <a:spLocks noGrp="1"/>
          </p:cNvSpPr>
          <p:nvPr>
            <p:ph type="subTitle" idx="1"/>
          </p:nvPr>
        </p:nvSpPr>
        <p:spPr>
          <a:xfrm>
            <a:off x="1972420" y="3886200"/>
            <a:ext cx="6400800" cy="1752600"/>
          </a:xfrm>
        </p:spPr>
        <p:txBody>
          <a:bodyPr>
            <a:normAutofit/>
          </a:bodyPr>
          <a:lstStyle/>
          <a:p>
            <a:r>
              <a:rPr lang="en-US" dirty="0" smtClean="0"/>
              <a:t>Bill Anderson</a:t>
            </a:r>
          </a:p>
          <a:p>
            <a:r>
              <a:rPr lang="en-US" dirty="0" smtClean="0"/>
              <a:t>National Center for Atmospheric Research</a:t>
            </a:r>
            <a:endParaRPr lang="en-US" dirty="0"/>
          </a:p>
          <a:p>
            <a:r>
              <a:rPr lang="en-US" dirty="0" smtClean="0"/>
              <a:t>HPCSYSPROS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4948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Needs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Understanding user </a:t>
            </a:r>
            <a:r>
              <a:rPr lang="en-US" dirty="0"/>
              <a:t>n</a:t>
            </a:r>
            <a:r>
              <a:rPr lang="en-US" dirty="0" smtClean="0"/>
              <a:t>eeds is critical, especially for very large systems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Don’t want to spend millions of dollars on something that isn’t used</a:t>
            </a:r>
          </a:p>
          <a:p>
            <a:endParaRPr lang="en-US" dirty="0" smtClean="0"/>
          </a:p>
          <a:p>
            <a:r>
              <a:rPr lang="en-US" dirty="0" smtClean="0"/>
              <a:t>Some Key Needs:</a:t>
            </a:r>
          </a:p>
          <a:p>
            <a:pPr lvl="1"/>
            <a:r>
              <a:rPr lang="en-US" dirty="0" smtClean="0"/>
              <a:t>Capacity</a:t>
            </a:r>
          </a:p>
          <a:p>
            <a:pPr lvl="1"/>
            <a:r>
              <a:rPr lang="en-US" dirty="0" smtClean="0"/>
              <a:t>Data lifetime(s)</a:t>
            </a:r>
          </a:p>
          <a:p>
            <a:pPr lvl="1"/>
            <a:r>
              <a:rPr lang="en-US" dirty="0" smtClean="0"/>
              <a:t>Performance</a:t>
            </a:r>
          </a:p>
          <a:p>
            <a:pPr lvl="1"/>
            <a:r>
              <a:rPr lang="en-US" dirty="0" smtClean="0"/>
              <a:t>User interface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10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8757086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Needs: Workflow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11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AC6CDD23-3F7A-F844-9332-9B1739D4EF7A}"/>
              </a:ext>
            </a:extLst>
          </p:cNvPr>
          <p:cNvSpPr txBox="1">
            <a:spLocks/>
          </p:cNvSpPr>
          <p:nvPr/>
        </p:nvSpPr>
        <p:spPr>
          <a:xfrm>
            <a:off x="382588" y="274639"/>
            <a:ext cx="8229600" cy="8856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1" i="0" kern="1200">
                <a:solidFill>
                  <a:schemeClr val="tx1"/>
                </a:solidFill>
                <a:latin typeface="+mj-lt"/>
                <a:ea typeface="+mj-ea"/>
                <a:cs typeface="Verdana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="" xmlns:a16="http://schemas.microsoft.com/office/drawing/2014/main" id="{46BC1E36-B7B1-8647-B631-16C631787627}"/>
              </a:ext>
            </a:extLst>
          </p:cNvPr>
          <p:cNvSpPr txBox="1">
            <a:spLocks/>
          </p:cNvSpPr>
          <p:nvPr/>
        </p:nvSpPr>
        <p:spPr>
          <a:xfrm>
            <a:off x="6876669" y="619597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25000"/>
            </a:pPr>
            <a:fld id="{00000000-1234-1234-1234-123412341234}" type="slidenum">
              <a:rPr lang="en-US" sz="1400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pPr>
                <a:buSzPct val="25000"/>
              </a:pPr>
              <a:t>11</a:t>
            </a:fld>
            <a:endParaRPr lang="en-US" sz="1400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7" name="Group 32">
            <a:extLst>
              <a:ext uri="{FF2B5EF4-FFF2-40B4-BE49-F238E27FC236}">
                <a16:creationId xmlns="" xmlns:a16="http://schemas.microsoft.com/office/drawing/2014/main" id="{9F058444-D0B4-F544-AA7E-4A881763AE82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1312658"/>
            <a:ext cx="8035925" cy="4419600"/>
            <a:chOff x="531813" y="1828800"/>
            <a:chExt cx="8035925" cy="4419600"/>
          </a:xfrm>
        </p:grpSpPr>
        <p:sp>
          <p:nvSpPr>
            <p:cNvPr id="8" name="Rectangle 4">
              <a:extLst>
                <a:ext uri="{FF2B5EF4-FFF2-40B4-BE49-F238E27FC236}">
                  <a16:creationId xmlns="" xmlns:a16="http://schemas.microsoft.com/office/drawing/2014/main" id="{204E78F0-1539-DC47-86FC-6CD474296B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19938" y="4572000"/>
              <a:ext cx="1447800" cy="685800"/>
            </a:xfrm>
            <a:prstGeom prst="rect">
              <a:avLst/>
            </a:prstGeom>
            <a:ln>
              <a:headEnd/>
              <a:tailEnd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2pPr>
              <a:lvl3pPr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3pPr>
              <a:lvl4pPr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4pPr>
              <a:lvl5pPr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800">
                  <a:latin typeface="Arial" panose="020B0604020202020204" pitchFamily="34" charset="0"/>
                </a:rPr>
                <a:t>Publish</a:t>
              </a:r>
            </a:p>
            <a:p>
              <a:pPr algn="ctr"/>
              <a:r>
                <a:rPr lang="en-US" altLang="en-US" sz="1800">
                  <a:latin typeface="Arial" panose="020B0604020202020204" pitchFamily="34" charset="0"/>
                </a:rPr>
                <a:t>Results</a:t>
              </a:r>
              <a:endParaRPr lang="en-US" altLang="en-US">
                <a:latin typeface="Arial" panose="020B0604020202020204" pitchFamily="34" charset="0"/>
              </a:endParaRPr>
            </a:p>
          </p:txBody>
        </p:sp>
        <p:sp>
          <p:nvSpPr>
            <p:cNvPr id="9" name="Rectangle 5">
              <a:extLst>
                <a:ext uri="{FF2B5EF4-FFF2-40B4-BE49-F238E27FC236}">
                  <a16:creationId xmlns="" xmlns:a16="http://schemas.microsoft.com/office/drawing/2014/main" id="{35C85890-5C0F-E34D-AD21-9F81B72933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1813" y="1828800"/>
              <a:ext cx="1447800" cy="685800"/>
            </a:xfrm>
            <a:prstGeom prst="rect">
              <a:avLst/>
            </a:prstGeom>
            <a:ln>
              <a:headEnd/>
              <a:tailEnd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2pPr>
              <a:lvl3pPr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3pPr>
              <a:lvl4pPr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4pPr>
              <a:lvl5pPr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800" dirty="0">
                  <a:latin typeface="Arial" panose="020B0604020202020204" pitchFamily="34" charset="0"/>
                </a:rPr>
                <a:t>Problem</a:t>
              </a:r>
              <a:endParaRPr lang="en-US" altLang="en-US" dirty="0">
                <a:latin typeface="Arial" panose="020B0604020202020204" pitchFamily="34" charset="0"/>
              </a:endParaRPr>
            </a:p>
          </p:txBody>
        </p:sp>
        <p:grpSp>
          <p:nvGrpSpPr>
            <p:cNvPr id="10" name="Group 6">
              <a:extLst>
                <a:ext uri="{FF2B5EF4-FFF2-40B4-BE49-F238E27FC236}">
                  <a16:creationId xmlns="" xmlns:a16="http://schemas.microsoft.com/office/drawing/2014/main" id="{A3C70DDE-4466-E948-AB6B-0C795FC2BBA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78013" y="2514600"/>
              <a:ext cx="1743075" cy="914400"/>
              <a:chOff x="1638" y="1392"/>
              <a:chExt cx="1098" cy="576"/>
            </a:xfrm>
          </p:grpSpPr>
          <p:sp>
            <p:nvSpPr>
              <p:cNvPr id="29" name="Rectangle 7">
                <a:extLst>
                  <a:ext uri="{FF2B5EF4-FFF2-40B4-BE49-F238E27FC236}">
                    <a16:creationId xmlns="" xmlns:a16="http://schemas.microsoft.com/office/drawing/2014/main" id="{4093FF41-025F-5746-9C2C-83088FFF72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4" y="1392"/>
                <a:ext cx="912" cy="432"/>
              </a:xfrm>
              <a:prstGeom prst="rect">
                <a:avLst/>
              </a:prstGeom>
              <a:ln>
                <a:headEnd/>
                <a:tailEnd/>
              </a:ln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800">
                    <a:latin typeface="Arial" panose="020B0604020202020204" pitchFamily="34" charset="0"/>
                  </a:rPr>
                  <a:t>Computation</a:t>
                </a:r>
                <a:endParaRPr lang="en-US" altLang="en-US">
                  <a:latin typeface="Arial" panose="020B0604020202020204" pitchFamily="34" charset="0"/>
                </a:endParaRPr>
              </a:p>
            </p:txBody>
          </p:sp>
          <p:grpSp>
            <p:nvGrpSpPr>
              <p:cNvPr id="30" name="Group 8">
                <a:extLst>
                  <a:ext uri="{FF2B5EF4-FFF2-40B4-BE49-F238E27FC236}">
                    <a16:creationId xmlns="" xmlns:a16="http://schemas.microsoft.com/office/drawing/2014/main" id="{7357A8FA-D883-F140-B791-D34244FD5A2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638" y="1680"/>
                <a:ext cx="336" cy="288"/>
                <a:chOff x="1104" y="1344"/>
                <a:chExt cx="336" cy="288"/>
              </a:xfrm>
            </p:grpSpPr>
            <p:sp>
              <p:nvSpPr>
                <p:cNvPr id="31" name="AutoShape 9">
                  <a:extLst>
                    <a:ext uri="{FF2B5EF4-FFF2-40B4-BE49-F238E27FC236}">
                      <a16:creationId xmlns="" xmlns:a16="http://schemas.microsoft.com/office/drawing/2014/main" id="{01D3AF0D-6584-BF4F-9115-969B826A8D8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4" y="1344"/>
                  <a:ext cx="336" cy="288"/>
                </a:xfrm>
                <a:prstGeom prst="can">
                  <a:avLst>
                    <a:gd name="adj" fmla="val 25000"/>
                  </a:avLst>
                </a:prstGeom>
                <a:ln>
                  <a:headEnd/>
                  <a:tailEnd/>
                </a:ln>
              </p:spPr>
              <p:style>
                <a:lnRef idx="0">
                  <a:schemeClr val="accent2"/>
                </a:lnRef>
                <a:fillRef idx="3">
                  <a:schemeClr val="accent2"/>
                </a:fillRef>
                <a:effectRef idx="3">
                  <a:schemeClr val="accent2"/>
                </a:effectRef>
                <a:fontRef idx="minor">
                  <a:schemeClr val="lt1"/>
                </a:fontRef>
              </p:style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itchFamily="2" charset="0"/>
                      <a:ea typeface="ＭＳ Ｐゴシック" panose="020B0600070205080204" pitchFamily="34" charset="-128"/>
                    </a:defRPr>
                  </a:lvl1pPr>
                  <a:lvl2pPr marL="37931725" indent="-37474525">
                    <a:defRPr sz="2400">
                      <a:solidFill>
                        <a:schemeClr val="tx1"/>
                      </a:solidFill>
                      <a:latin typeface="Times" pitchFamily="2" charset="0"/>
                      <a:ea typeface="ＭＳ Ｐゴシック" panose="020B0600070205080204" pitchFamily="34" charset="-128"/>
                    </a:defRPr>
                  </a:lvl2pPr>
                  <a:lvl3pPr>
                    <a:defRPr sz="2400">
                      <a:solidFill>
                        <a:schemeClr val="tx1"/>
                      </a:solidFill>
                      <a:latin typeface="Times" pitchFamily="2" charset="0"/>
                      <a:ea typeface="ＭＳ Ｐゴシック" panose="020B0600070205080204" pitchFamily="34" charset="-128"/>
                    </a:defRPr>
                  </a:lvl3pPr>
                  <a:lvl4pPr>
                    <a:defRPr sz="2400">
                      <a:solidFill>
                        <a:schemeClr val="tx1"/>
                      </a:solidFill>
                      <a:latin typeface="Times" pitchFamily="2" charset="0"/>
                      <a:ea typeface="ＭＳ Ｐゴシック" panose="020B0600070205080204" pitchFamily="34" charset="-128"/>
                    </a:defRPr>
                  </a:lvl4pPr>
                  <a:lvl5pPr>
                    <a:defRPr sz="2400">
                      <a:solidFill>
                        <a:schemeClr val="tx1"/>
                      </a:solidFill>
                      <a:latin typeface="Times" pitchFamily="2" charset="0"/>
                      <a:ea typeface="ＭＳ Ｐゴシック" panose="020B0600070205080204" pitchFamily="34" charset="-128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itchFamily="2" charset="0"/>
                      <a:ea typeface="ＭＳ Ｐゴシック" panose="020B0600070205080204" pitchFamily="34" charset="-128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itchFamily="2" charset="0"/>
                      <a:ea typeface="ＭＳ Ｐゴシック" panose="020B0600070205080204" pitchFamily="34" charset="-128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itchFamily="2" charset="0"/>
                      <a:ea typeface="ＭＳ Ｐゴシック" panose="020B0600070205080204" pitchFamily="34" charset="-128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itchFamily="2" charset="0"/>
                      <a:ea typeface="ＭＳ Ｐゴシック" panose="020B0600070205080204" pitchFamily="34" charset="-128"/>
                    </a:defRPr>
                  </a:lvl9pPr>
                </a:lstStyle>
                <a:p>
                  <a:endParaRPr lang="en-US" altLang="en-US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32" name="Text Box 10">
                  <a:extLst>
                    <a:ext uri="{FF2B5EF4-FFF2-40B4-BE49-F238E27FC236}">
                      <a16:creationId xmlns="" xmlns:a16="http://schemas.microsoft.com/office/drawing/2014/main" id="{E5499DE5-35A4-1F4E-ABB8-7E859F8E15D8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112" y="1417"/>
                  <a:ext cx="314" cy="17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400">
                      <a:solidFill>
                        <a:schemeClr val="tx1"/>
                      </a:solidFill>
                      <a:latin typeface="Times" pitchFamily="2" charset="0"/>
                      <a:ea typeface="ＭＳ Ｐゴシック" panose="020B0600070205080204" pitchFamily="34" charset="-128"/>
                    </a:defRPr>
                  </a:lvl1pPr>
                  <a:lvl2pPr marL="37931725" indent="-37474525">
                    <a:defRPr sz="2400">
                      <a:solidFill>
                        <a:schemeClr val="tx1"/>
                      </a:solidFill>
                      <a:latin typeface="Times" pitchFamily="2" charset="0"/>
                      <a:ea typeface="ＭＳ Ｐゴシック" panose="020B0600070205080204" pitchFamily="34" charset="-128"/>
                    </a:defRPr>
                  </a:lvl2pPr>
                  <a:lvl3pPr>
                    <a:defRPr sz="2400">
                      <a:solidFill>
                        <a:schemeClr val="tx1"/>
                      </a:solidFill>
                      <a:latin typeface="Times" pitchFamily="2" charset="0"/>
                      <a:ea typeface="ＭＳ Ｐゴシック" panose="020B0600070205080204" pitchFamily="34" charset="-128"/>
                    </a:defRPr>
                  </a:lvl3pPr>
                  <a:lvl4pPr>
                    <a:defRPr sz="2400">
                      <a:solidFill>
                        <a:schemeClr val="tx1"/>
                      </a:solidFill>
                      <a:latin typeface="Times" pitchFamily="2" charset="0"/>
                      <a:ea typeface="ＭＳ Ｐゴシック" panose="020B0600070205080204" pitchFamily="34" charset="-128"/>
                    </a:defRPr>
                  </a:lvl4pPr>
                  <a:lvl5pPr>
                    <a:defRPr sz="2400">
                      <a:solidFill>
                        <a:schemeClr val="tx1"/>
                      </a:solidFill>
                      <a:latin typeface="Times" pitchFamily="2" charset="0"/>
                      <a:ea typeface="ＭＳ Ｐゴシック" panose="020B0600070205080204" pitchFamily="34" charset="-128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itchFamily="2" charset="0"/>
                      <a:ea typeface="ＭＳ Ｐゴシック" panose="020B0600070205080204" pitchFamily="34" charset="-128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itchFamily="2" charset="0"/>
                      <a:ea typeface="ＭＳ Ｐゴシック" panose="020B0600070205080204" pitchFamily="34" charset="-128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itchFamily="2" charset="0"/>
                      <a:ea typeface="ＭＳ Ｐゴシック" panose="020B0600070205080204" pitchFamily="34" charset="-128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itchFamily="2" charset="0"/>
                      <a:ea typeface="ＭＳ Ｐゴシック" panose="020B0600070205080204" pitchFamily="34" charset="-128"/>
                    </a:defRPr>
                  </a:lvl9pPr>
                </a:lstStyle>
                <a:p>
                  <a:r>
                    <a:rPr lang="en-US" altLang="en-US" sz="1200" dirty="0">
                      <a:latin typeface="Arial" panose="020B0604020202020204" pitchFamily="34" charset="0"/>
                    </a:rPr>
                    <a:t>local</a:t>
                  </a:r>
                  <a:endParaRPr lang="en-US" altLang="en-US" dirty="0">
                    <a:latin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11" name="Rectangle 12">
              <a:extLst>
                <a:ext uri="{FF2B5EF4-FFF2-40B4-BE49-F238E27FC236}">
                  <a16:creationId xmlns="" xmlns:a16="http://schemas.microsoft.com/office/drawing/2014/main" id="{B0D1BE72-4F5E-9B49-ABC8-732EBD7F49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6513" y="3200400"/>
              <a:ext cx="1447800" cy="685800"/>
            </a:xfrm>
            <a:prstGeom prst="rect">
              <a:avLst/>
            </a:prstGeom>
            <a:ln>
              <a:headEnd/>
              <a:tailEnd/>
            </a:ln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2pPr>
              <a:lvl3pPr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3pPr>
              <a:lvl4pPr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4pPr>
              <a:lvl5pPr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800">
                  <a:latin typeface="Arial" panose="020B0604020202020204" pitchFamily="34" charset="0"/>
                </a:rPr>
                <a:t>Analyze</a:t>
              </a:r>
            </a:p>
            <a:p>
              <a:pPr algn="ctr"/>
              <a:r>
                <a:rPr lang="en-US" altLang="en-US" sz="1800">
                  <a:latin typeface="Arial" panose="020B0604020202020204" pitchFamily="34" charset="0"/>
                </a:rPr>
                <a:t>Results</a:t>
              </a:r>
              <a:endParaRPr lang="en-US" altLang="en-US">
                <a:latin typeface="Arial" panose="020B0604020202020204" pitchFamily="34" charset="0"/>
              </a:endParaRPr>
            </a:p>
          </p:txBody>
        </p:sp>
        <p:sp>
          <p:nvSpPr>
            <p:cNvPr id="12" name="Rectangle 17">
              <a:extLst>
                <a:ext uri="{FF2B5EF4-FFF2-40B4-BE49-F238E27FC236}">
                  <a16:creationId xmlns="" xmlns:a16="http://schemas.microsoft.com/office/drawing/2014/main" id="{7703CF24-34E3-A843-A57A-C81C91AF44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3225" y="3886200"/>
              <a:ext cx="1447800" cy="685800"/>
            </a:xfrm>
            <a:prstGeom prst="rect">
              <a:avLst/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2pPr>
              <a:lvl3pPr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3pPr>
              <a:lvl4pPr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4pPr>
              <a:lvl5pPr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800">
                  <a:latin typeface="Arial" panose="020B0604020202020204" pitchFamily="34" charset="0"/>
                </a:rPr>
                <a:t>Visualize</a:t>
              </a:r>
            </a:p>
            <a:p>
              <a:pPr algn="ctr"/>
              <a:r>
                <a:rPr lang="en-US" altLang="en-US" sz="1800">
                  <a:latin typeface="Arial" panose="020B0604020202020204" pitchFamily="34" charset="0"/>
                </a:rPr>
                <a:t>Results</a:t>
              </a:r>
              <a:endParaRPr lang="en-US" altLang="en-US">
                <a:latin typeface="Arial" panose="020B0604020202020204" pitchFamily="34" charset="0"/>
              </a:endParaRPr>
            </a:p>
          </p:txBody>
        </p:sp>
        <p:cxnSp>
          <p:nvCxnSpPr>
            <p:cNvPr id="13" name="AutoShape 24">
              <a:extLst>
                <a:ext uri="{FF2B5EF4-FFF2-40B4-BE49-F238E27FC236}">
                  <a16:creationId xmlns="" xmlns:a16="http://schemas.microsoft.com/office/drawing/2014/main" id="{495A9DFF-4941-8C47-9B17-25743A22C710}"/>
                </a:ext>
              </a:extLst>
            </p:cNvPr>
            <p:cNvCxnSpPr>
              <a:cxnSpLocks noChangeShapeType="1"/>
              <a:stCxn id="9" idx="3"/>
              <a:endCxn id="29" idx="0"/>
            </p:cNvCxnSpPr>
            <p:nvPr/>
          </p:nvCxnSpPr>
          <p:spPr bwMode="auto">
            <a:xfrm>
              <a:off x="1979613" y="2171700"/>
              <a:ext cx="917575" cy="342900"/>
            </a:xfrm>
            <a:prstGeom prst="bentConnector2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" name="AutoShape 25">
              <a:extLst>
                <a:ext uri="{FF2B5EF4-FFF2-40B4-BE49-F238E27FC236}">
                  <a16:creationId xmlns="" xmlns:a16="http://schemas.microsoft.com/office/drawing/2014/main" id="{EA21C8D1-0A69-C64D-9B6F-4FFFFEA3E568}"/>
                </a:ext>
              </a:extLst>
            </p:cNvPr>
            <p:cNvCxnSpPr>
              <a:cxnSpLocks noChangeShapeType="1"/>
              <a:stCxn id="29" idx="3"/>
              <a:endCxn id="11" idx="0"/>
            </p:cNvCxnSpPr>
            <p:nvPr/>
          </p:nvCxnSpPr>
          <p:spPr bwMode="auto">
            <a:xfrm>
              <a:off x="3621088" y="2857500"/>
              <a:ext cx="949325" cy="342900"/>
            </a:xfrm>
            <a:prstGeom prst="bentConnector2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" name="AutoShape 26">
              <a:extLst>
                <a:ext uri="{FF2B5EF4-FFF2-40B4-BE49-F238E27FC236}">
                  <a16:creationId xmlns="" xmlns:a16="http://schemas.microsoft.com/office/drawing/2014/main" id="{FEFC918E-4BDD-424B-B158-E4187117AF96}"/>
                </a:ext>
              </a:extLst>
            </p:cNvPr>
            <p:cNvCxnSpPr>
              <a:cxnSpLocks noChangeShapeType="1"/>
              <a:stCxn id="11" idx="1"/>
              <a:endCxn id="29" idx="2"/>
            </p:cNvCxnSpPr>
            <p:nvPr/>
          </p:nvCxnSpPr>
          <p:spPr bwMode="auto">
            <a:xfrm rot="10800000">
              <a:off x="2897188" y="3200400"/>
              <a:ext cx="949325" cy="342900"/>
            </a:xfrm>
            <a:prstGeom prst="bentConnector2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" name="AutoShape 27">
              <a:extLst>
                <a:ext uri="{FF2B5EF4-FFF2-40B4-BE49-F238E27FC236}">
                  <a16:creationId xmlns="" xmlns:a16="http://schemas.microsoft.com/office/drawing/2014/main" id="{66A391E0-DA42-0F4C-9C4A-2F7598ED8E5E}"/>
                </a:ext>
              </a:extLst>
            </p:cNvPr>
            <p:cNvCxnSpPr>
              <a:cxnSpLocks noChangeShapeType="1"/>
              <a:stCxn id="12" idx="1"/>
              <a:endCxn id="29" idx="2"/>
            </p:cNvCxnSpPr>
            <p:nvPr/>
          </p:nvCxnSpPr>
          <p:spPr bwMode="auto">
            <a:xfrm rot="10800000">
              <a:off x="2897188" y="3200400"/>
              <a:ext cx="2586037" cy="1028700"/>
            </a:xfrm>
            <a:prstGeom prst="bentConnector2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" name="AutoShape 29">
              <a:extLst>
                <a:ext uri="{FF2B5EF4-FFF2-40B4-BE49-F238E27FC236}">
                  <a16:creationId xmlns="" xmlns:a16="http://schemas.microsoft.com/office/drawing/2014/main" id="{DC2F7051-DDF8-3546-A460-8A57324DC8F1}"/>
                </a:ext>
              </a:extLst>
            </p:cNvPr>
            <p:cNvCxnSpPr>
              <a:cxnSpLocks noChangeShapeType="1"/>
              <a:stCxn id="11" idx="3"/>
              <a:endCxn id="8" idx="0"/>
            </p:cNvCxnSpPr>
            <p:nvPr/>
          </p:nvCxnSpPr>
          <p:spPr bwMode="auto">
            <a:xfrm>
              <a:off x="5294313" y="3543300"/>
              <a:ext cx="2549525" cy="1028700"/>
            </a:xfrm>
            <a:prstGeom prst="bentConnector2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" name="AutoShape 30">
              <a:extLst>
                <a:ext uri="{FF2B5EF4-FFF2-40B4-BE49-F238E27FC236}">
                  <a16:creationId xmlns="" xmlns:a16="http://schemas.microsoft.com/office/drawing/2014/main" id="{E89787AD-E2D5-554B-85FF-3EA219EB4E0F}"/>
                </a:ext>
              </a:extLst>
            </p:cNvPr>
            <p:cNvCxnSpPr>
              <a:cxnSpLocks noChangeShapeType="1"/>
              <a:stCxn id="12" idx="3"/>
              <a:endCxn id="8" idx="0"/>
            </p:cNvCxnSpPr>
            <p:nvPr/>
          </p:nvCxnSpPr>
          <p:spPr bwMode="auto">
            <a:xfrm>
              <a:off x="6931025" y="4229100"/>
              <a:ext cx="912813" cy="342900"/>
            </a:xfrm>
            <a:prstGeom prst="bentConnector2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" name="AutoShape 37">
              <a:extLst>
                <a:ext uri="{FF2B5EF4-FFF2-40B4-BE49-F238E27FC236}">
                  <a16:creationId xmlns="" xmlns:a16="http://schemas.microsoft.com/office/drawing/2014/main" id="{B9375432-EE7F-1E4B-81CE-9BC45CA1E651}"/>
                </a:ext>
              </a:extLst>
            </p:cNvPr>
            <p:cNvCxnSpPr>
              <a:cxnSpLocks noChangeShapeType="1"/>
              <a:stCxn id="11" idx="3"/>
              <a:endCxn id="12" idx="0"/>
            </p:cNvCxnSpPr>
            <p:nvPr/>
          </p:nvCxnSpPr>
          <p:spPr bwMode="auto">
            <a:xfrm>
              <a:off x="5294313" y="3543300"/>
              <a:ext cx="912812" cy="342900"/>
            </a:xfrm>
            <a:prstGeom prst="bentConnector2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0" name="Group 70">
              <a:extLst>
                <a:ext uri="{FF2B5EF4-FFF2-40B4-BE49-F238E27FC236}">
                  <a16:creationId xmlns="" xmlns:a16="http://schemas.microsoft.com/office/drawing/2014/main" id="{608BD43A-C9AF-8049-81E4-7CA81855453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29000" y="5105400"/>
              <a:ext cx="2286000" cy="1143000"/>
              <a:chOff x="2256" y="3216"/>
              <a:chExt cx="1440" cy="720"/>
            </a:xfrm>
          </p:grpSpPr>
          <p:sp>
            <p:nvSpPr>
              <p:cNvPr id="24" name="AutoShape 67">
                <a:extLst>
                  <a:ext uri="{FF2B5EF4-FFF2-40B4-BE49-F238E27FC236}">
                    <a16:creationId xmlns="" xmlns:a16="http://schemas.microsoft.com/office/drawing/2014/main" id="{9DEA7B05-9EF3-FB47-BCAF-352311F09A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6" y="3216"/>
                <a:ext cx="1440" cy="720"/>
              </a:xfrm>
              <a:prstGeom prst="roundRect">
                <a:avLst>
                  <a:gd name="adj" fmla="val 16667"/>
                </a:avLst>
              </a:prstGeom>
              <a:solidFill>
                <a:srgbClr val="E6E6E6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US" altLang="en-US">
                  <a:latin typeface="Arial" panose="020B0604020202020204" pitchFamily="34" charset="0"/>
                </a:endParaRPr>
              </a:p>
            </p:txBody>
          </p:sp>
          <p:sp>
            <p:nvSpPr>
              <p:cNvPr id="25" name="AutoShape 43">
                <a:extLst>
                  <a:ext uri="{FF2B5EF4-FFF2-40B4-BE49-F238E27FC236}">
                    <a16:creationId xmlns="" xmlns:a16="http://schemas.microsoft.com/office/drawing/2014/main" id="{0F61F7DF-91BA-3F46-A7F3-3B1DEEDD7A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45" y="3312"/>
                <a:ext cx="336" cy="288"/>
              </a:xfrm>
              <a:prstGeom prst="can">
                <a:avLst>
                  <a:gd name="adj" fmla="val 25000"/>
                </a:avLst>
              </a:prstGeom>
              <a:ln>
                <a:headEnd/>
                <a:tailEnd/>
              </a:ln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200" dirty="0">
                    <a:latin typeface="Arial" panose="020B0604020202020204" pitchFamily="34" charset="0"/>
                  </a:rPr>
                  <a:t>Scratch</a:t>
                </a:r>
                <a:endParaRPr lang="en-US" altLang="en-US" dirty="0">
                  <a:latin typeface="Arial" panose="020B0604020202020204" pitchFamily="34" charset="0"/>
                </a:endParaRPr>
              </a:p>
            </p:txBody>
          </p:sp>
          <p:sp>
            <p:nvSpPr>
              <p:cNvPr id="26" name="AutoShape 46">
                <a:extLst>
                  <a:ext uri="{FF2B5EF4-FFF2-40B4-BE49-F238E27FC236}">
                    <a16:creationId xmlns="" xmlns:a16="http://schemas.microsoft.com/office/drawing/2014/main" id="{BF841F6E-5D31-0C43-BE73-EA0CFF7052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08" y="3312"/>
                <a:ext cx="336" cy="288"/>
              </a:xfrm>
              <a:prstGeom prst="can">
                <a:avLst>
                  <a:gd name="adj" fmla="val 25000"/>
                </a:avLst>
              </a:prstGeom>
              <a:ln>
                <a:headEnd/>
                <a:tailEnd/>
              </a:ln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200" dirty="0">
                    <a:latin typeface="Arial" panose="020B0604020202020204" pitchFamily="34" charset="0"/>
                  </a:rPr>
                  <a:t>Global</a:t>
                </a:r>
              </a:p>
            </p:txBody>
          </p:sp>
          <p:sp>
            <p:nvSpPr>
              <p:cNvPr id="27" name="AutoShape 57">
                <a:extLst>
                  <a:ext uri="{FF2B5EF4-FFF2-40B4-BE49-F238E27FC236}">
                    <a16:creationId xmlns="" xmlns:a16="http://schemas.microsoft.com/office/drawing/2014/main" id="{E07AAF00-314B-D446-99D5-563A332B55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64" y="3312"/>
                <a:ext cx="336" cy="288"/>
              </a:xfrm>
              <a:prstGeom prst="can">
                <a:avLst>
                  <a:gd name="adj" fmla="val 25000"/>
                </a:avLst>
              </a:prstGeom>
              <a:ln>
                <a:headEnd/>
                <a:tailEnd/>
              </a:ln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200" dirty="0">
                    <a:latin typeface="Arial" panose="020B0604020202020204" pitchFamily="34" charset="0"/>
                  </a:rPr>
                  <a:t>Archive</a:t>
                </a:r>
                <a:endParaRPr lang="en-US" altLang="en-US" dirty="0">
                  <a:latin typeface="Arial" panose="020B0604020202020204" pitchFamily="34" charset="0"/>
                </a:endParaRPr>
              </a:p>
            </p:txBody>
          </p:sp>
          <p:sp>
            <p:nvSpPr>
              <p:cNvPr id="28" name="Text Box 68">
                <a:extLst>
                  <a:ext uri="{FF2B5EF4-FFF2-40B4-BE49-F238E27FC236}">
                    <a16:creationId xmlns="" xmlns:a16="http://schemas.microsoft.com/office/drawing/2014/main" id="{CD80B195-6546-004B-802D-DB07A7462D8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501" y="3696"/>
                <a:ext cx="949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itchFamily="2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1800" dirty="0">
                    <a:latin typeface="Arial" panose="020B0604020202020204" pitchFamily="34" charset="0"/>
                  </a:rPr>
                  <a:t>Storage Pool</a:t>
                </a:r>
                <a:endParaRPr lang="en-US" altLang="en-US" dirty="0">
                  <a:latin typeface="Arial" panose="020B0604020202020204" pitchFamily="34" charset="0"/>
                </a:endParaRPr>
              </a:p>
            </p:txBody>
          </p:sp>
        </p:grpSp>
        <p:cxnSp>
          <p:nvCxnSpPr>
            <p:cNvPr id="21" name="AutoShape 71">
              <a:extLst>
                <a:ext uri="{FF2B5EF4-FFF2-40B4-BE49-F238E27FC236}">
                  <a16:creationId xmlns="" xmlns:a16="http://schemas.microsoft.com/office/drawing/2014/main" id="{BA6F49DC-EAF5-3B45-A1D6-3994B1181B08}"/>
                </a:ext>
              </a:extLst>
            </p:cNvPr>
            <p:cNvCxnSpPr>
              <a:cxnSpLocks noChangeShapeType="1"/>
              <a:stCxn id="29" idx="2"/>
              <a:endCxn id="24" idx="0"/>
            </p:cNvCxnSpPr>
            <p:nvPr/>
          </p:nvCxnSpPr>
          <p:spPr bwMode="auto">
            <a:xfrm rot="16200000" flipH="1">
              <a:off x="2782094" y="3315494"/>
              <a:ext cx="1905000" cy="1674812"/>
            </a:xfrm>
            <a:prstGeom prst="bentConnector3">
              <a:avLst>
                <a:gd name="adj1" fmla="val 74000"/>
              </a:avLst>
            </a:prstGeom>
            <a:noFill/>
            <a:ln w="28575">
              <a:solidFill>
                <a:schemeClr val="tx1"/>
              </a:solidFill>
              <a:miter lim="800000"/>
              <a:headEnd type="stealth" w="med" len="med"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" name="AutoShape 72">
              <a:extLst>
                <a:ext uri="{FF2B5EF4-FFF2-40B4-BE49-F238E27FC236}">
                  <a16:creationId xmlns="" xmlns:a16="http://schemas.microsoft.com/office/drawing/2014/main" id="{811C30D8-44BB-4E47-AABD-1A6E14766C40}"/>
                </a:ext>
              </a:extLst>
            </p:cNvPr>
            <p:cNvCxnSpPr>
              <a:cxnSpLocks noChangeShapeType="1"/>
              <a:stCxn id="11" idx="2"/>
              <a:endCxn id="24" idx="0"/>
            </p:cNvCxnSpPr>
            <p:nvPr/>
          </p:nvCxnSpPr>
          <p:spPr bwMode="auto">
            <a:xfrm rot="16200000" flipH="1">
              <a:off x="3961607" y="4495006"/>
              <a:ext cx="1219200" cy="1587"/>
            </a:xfrm>
            <a:prstGeom prst="bentConnector3">
              <a:avLst>
                <a:gd name="adj1" fmla="val 50000"/>
              </a:avLst>
            </a:prstGeom>
            <a:noFill/>
            <a:ln w="28575">
              <a:solidFill>
                <a:schemeClr val="tx1"/>
              </a:solidFill>
              <a:miter lim="800000"/>
              <a:headEnd type="stealth" w="med" len="med"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" name="AutoShape 73">
              <a:extLst>
                <a:ext uri="{FF2B5EF4-FFF2-40B4-BE49-F238E27FC236}">
                  <a16:creationId xmlns="" xmlns:a16="http://schemas.microsoft.com/office/drawing/2014/main" id="{5051DBAD-AB58-BE4E-9588-22664BDADC56}"/>
                </a:ext>
              </a:extLst>
            </p:cNvPr>
            <p:cNvCxnSpPr>
              <a:cxnSpLocks noChangeShapeType="1"/>
              <a:stCxn id="12" idx="2"/>
              <a:endCxn id="24" idx="0"/>
            </p:cNvCxnSpPr>
            <p:nvPr/>
          </p:nvCxnSpPr>
          <p:spPr bwMode="auto">
            <a:xfrm rot="5400000">
              <a:off x="5122863" y="4021137"/>
              <a:ext cx="533400" cy="1635125"/>
            </a:xfrm>
            <a:prstGeom prst="bentConnector3">
              <a:avLst>
                <a:gd name="adj1" fmla="val 50000"/>
              </a:avLst>
            </a:prstGeom>
            <a:noFill/>
            <a:ln w="28575">
              <a:solidFill>
                <a:schemeClr val="tx1"/>
              </a:solidFill>
              <a:miter lim="800000"/>
              <a:headEnd type="stealth" w="med" len="med"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515904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92905"/>
            <a:ext cx="8229600" cy="885619"/>
          </a:xfrm>
        </p:spPr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12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97425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Storage Hierarchy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13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268133" y="4741333"/>
            <a:ext cx="2607733" cy="829734"/>
          </a:xfrm>
          <a:prstGeom prst="round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archive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3268133" y="3759200"/>
            <a:ext cx="2607733" cy="829734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0000"/>
                </a:solidFill>
              </a:rPr>
              <a:t>c</a:t>
            </a:r>
            <a:r>
              <a:rPr lang="en-US" sz="2400" dirty="0" smtClean="0">
                <a:solidFill>
                  <a:srgbClr val="000000"/>
                </a:solidFill>
              </a:rPr>
              <a:t>ampaign storage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3268133" y="2794000"/>
            <a:ext cx="2607733" cy="829734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filesystem</a:t>
            </a:r>
            <a:endParaRPr lang="en-US" sz="24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3268133" y="1828800"/>
            <a:ext cx="2607733" cy="829734"/>
          </a:xfrm>
          <a:prstGeom prst="roundRect">
            <a:avLst/>
          </a:prstGeom>
          <a:solidFill>
            <a:schemeClr val="accent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0000"/>
                </a:solidFill>
              </a:rPr>
              <a:t>b</a:t>
            </a:r>
            <a:r>
              <a:rPr lang="en-US" sz="2400" dirty="0" smtClean="0">
                <a:solidFill>
                  <a:srgbClr val="000000"/>
                </a:solidFill>
              </a:rPr>
              <a:t>urst buffer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9" name="Up Arrow 8"/>
          <p:cNvSpPr/>
          <p:nvPr/>
        </p:nvSpPr>
        <p:spPr>
          <a:xfrm>
            <a:off x="1591733" y="1828800"/>
            <a:ext cx="440267" cy="3454400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87867" y="3123738"/>
            <a:ext cx="2336800" cy="369332"/>
          </a:xfrm>
          <a:prstGeom prst="rect">
            <a:avLst/>
          </a:prstGeom>
          <a:noFill/>
          <a:scene3d>
            <a:camera prst="orthographicFront">
              <a:rot lat="0" lon="0" rev="540000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dirty="0" smtClean="0"/>
              <a:t>performance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>
          <a:xfrm>
            <a:off x="7179733" y="1828800"/>
            <a:ext cx="474134" cy="34544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22533" y="3493070"/>
            <a:ext cx="2287736" cy="369332"/>
          </a:xfrm>
          <a:prstGeom prst="rect">
            <a:avLst/>
          </a:prstGeom>
          <a:noFill/>
          <a:scene3d>
            <a:camera prst="orthographicFront">
              <a:rot lat="0" lon="0" rev="1613400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dirty="0" smtClean="0"/>
              <a:t>Data lifetime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770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en-US" dirty="0" smtClean="0"/>
          </a:p>
          <a:p>
            <a:r>
              <a:rPr lang="en-US" dirty="0" smtClean="0"/>
              <a:t>Interoperability</a:t>
            </a:r>
          </a:p>
          <a:p>
            <a:pPr lvl="1"/>
            <a:r>
              <a:rPr lang="en-US" dirty="0" smtClean="0"/>
              <a:t>Will everything work together well?</a:t>
            </a:r>
          </a:p>
          <a:p>
            <a:pPr lvl="1"/>
            <a:endParaRPr lang="en-US" dirty="0"/>
          </a:p>
          <a:p>
            <a:r>
              <a:rPr lang="en-US" dirty="0" smtClean="0"/>
              <a:t>What are other sites doing?</a:t>
            </a:r>
          </a:p>
          <a:p>
            <a:pPr lvl="1"/>
            <a:r>
              <a:rPr lang="en-US" dirty="0" smtClean="0"/>
              <a:t>Worth engaging with others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14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813714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Performance is a key aspect of storage architecture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How do you architect a system to meet specific performance requirements?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How do you know if a system is performing as expected?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15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130440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92905"/>
            <a:ext cx="8229600" cy="885619"/>
          </a:xfrm>
        </p:spPr>
        <p:txBody>
          <a:bodyPr/>
          <a:lstStyle/>
          <a:p>
            <a:r>
              <a:rPr lang="en-US" dirty="0" smtClean="0"/>
              <a:t>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16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5439470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How do you architect a system to meet specific performance requirements?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Assumes you have requirements</a:t>
            </a:r>
          </a:p>
          <a:p>
            <a:pPr lvl="1"/>
            <a:r>
              <a:rPr lang="en-US" dirty="0" smtClean="0"/>
              <a:t>Options:</a:t>
            </a:r>
          </a:p>
          <a:p>
            <a:pPr lvl="2"/>
            <a:r>
              <a:rPr lang="en-US" dirty="0" smtClean="0"/>
              <a:t>Take advantage of vendor knowledge</a:t>
            </a:r>
          </a:p>
          <a:p>
            <a:pPr lvl="2"/>
            <a:r>
              <a:rPr lang="en-US" dirty="0" smtClean="0"/>
              <a:t>Use specs for different components to match performance and check overall thr0ughput or IOPS</a:t>
            </a:r>
          </a:p>
          <a:p>
            <a:pPr lvl="2"/>
            <a:r>
              <a:rPr lang="en-US" dirty="0" smtClean="0"/>
              <a:t>Benchmarks:  </a:t>
            </a:r>
            <a:r>
              <a:rPr lang="en-US" b="1" dirty="0" smtClean="0"/>
              <a:t>specific, measurable, reproducible</a:t>
            </a:r>
          </a:p>
          <a:p>
            <a:pPr lvl="2"/>
            <a:r>
              <a:rPr lang="en-US" dirty="0" smtClean="0"/>
              <a:t>All Three</a:t>
            </a:r>
            <a:r>
              <a:rPr lang="en-US" b="1" dirty="0" smtClean="0"/>
              <a:t> </a:t>
            </a: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17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012461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0" lvl="2" indent="0">
              <a:buNone/>
            </a:pPr>
            <a:endParaRPr lang="en-US" dirty="0"/>
          </a:p>
          <a:p>
            <a:pPr>
              <a:spcAft>
                <a:spcPts val="1200"/>
              </a:spcAft>
            </a:pPr>
            <a:r>
              <a:rPr lang="en-US" dirty="0" smtClean="0"/>
              <a:t>Benchmark should be as close as possible to real workload</a:t>
            </a:r>
          </a:p>
          <a:p>
            <a:pPr>
              <a:spcAft>
                <a:spcPts val="1200"/>
              </a:spcAft>
            </a:pPr>
            <a:r>
              <a:rPr lang="en-US" dirty="0" smtClean="0"/>
              <a:t>Real workload on storage systems can be very complex</a:t>
            </a:r>
          </a:p>
          <a:p>
            <a:pPr>
              <a:spcAft>
                <a:spcPts val="1200"/>
              </a:spcAft>
            </a:pPr>
            <a:endParaRPr lang="en-US" dirty="0"/>
          </a:p>
          <a:p>
            <a:pPr>
              <a:spcAft>
                <a:spcPts val="1200"/>
              </a:spcAft>
            </a:pPr>
            <a:endParaRPr lang="en-US" dirty="0"/>
          </a:p>
          <a:p>
            <a:pPr>
              <a:spcAft>
                <a:spcPts val="1200"/>
              </a:spcAft>
            </a:pPr>
            <a:endParaRPr lang="en-US" dirty="0" smtClean="0"/>
          </a:p>
          <a:p>
            <a:pPr>
              <a:spcAft>
                <a:spcPts val="1200"/>
              </a:spcAft>
            </a:pPr>
            <a:endParaRPr lang="en-US" dirty="0" smtClean="0"/>
          </a:p>
          <a:p>
            <a:pPr>
              <a:spcAft>
                <a:spcPts val="1200"/>
              </a:spcAft>
            </a:pPr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18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" name="Rectangle 5">
            <a:extLst>
              <a:ext uri="{FF2B5EF4-FFF2-40B4-BE49-F238E27FC236}">
                <a16:creationId xmlns="" xmlns:a16="http://schemas.microsoft.com/office/drawing/2014/main" id="{35C85890-5C0F-E34D-AD21-9F81B72933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9733" y="2846902"/>
            <a:ext cx="1447800" cy="6858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1800" dirty="0" smtClean="0">
                <a:latin typeface="Arial" panose="020B0604020202020204" pitchFamily="34" charset="0"/>
              </a:rPr>
              <a:t>Client</a:t>
            </a: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16" name="Rectangle 5">
            <a:extLst>
              <a:ext uri="{FF2B5EF4-FFF2-40B4-BE49-F238E27FC236}">
                <a16:creationId xmlns="" xmlns:a16="http://schemas.microsoft.com/office/drawing/2014/main" id="{35C85890-5C0F-E34D-AD21-9F81B72933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5900" y="2868040"/>
            <a:ext cx="1447800" cy="6858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1800" dirty="0" smtClean="0">
                <a:latin typeface="Arial" panose="020B0604020202020204" pitchFamily="34" charset="0"/>
              </a:rPr>
              <a:t>Client</a:t>
            </a: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17" name="Rectangle 5">
            <a:extLst>
              <a:ext uri="{FF2B5EF4-FFF2-40B4-BE49-F238E27FC236}">
                <a16:creationId xmlns="" xmlns:a16="http://schemas.microsoft.com/office/drawing/2014/main" id="{35C85890-5C0F-E34D-AD21-9F81B72933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56400" y="2857471"/>
            <a:ext cx="1447800" cy="6858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1800" dirty="0" smtClean="0">
                <a:latin typeface="Arial" panose="020B0604020202020204" pitchFamily="34" charset="0"/>
              </a:rPr>
              <a:t>Client</a:t>
            </a: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927600" y="2997200"/>
            <a:ext cx="982133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3200" dirty="0" smtClean="0"/>
              <a:t>…</a:t>
            </a:r>
            <a:endParaRPr lang="en-US" sz="3200" dirty="0"/>
          </a:p>
        </p:txBody>
      </p:sp>
      <p:sp>
        <p:nvSpPr>
          <p:cNvPr id="18" name="Rectangle 5">
            <a:extLst>
              <a:ext uri="{FF2B5EF4-FFF2-40B4-BE49-F238E27FC236}">
                <a16:creationId xmlns="" xmlns:a16="http://schemas.microsoft.com/office/drawing/2014/main" id="{35C85890-5C0F-E34D-AD21-9F81B72933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53633" y="3896769"/>
            <a:ext cx="1447800" cy="685800"/>
          </a:xfrm>
          <a:prstGeom prst="rect">
            <a:avLst/>
          </a:prstGeom>
          <a:solidFill>
            <a:schemeClr val="accent3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1800" dirty="0" smtClean="0">
                <a:latin typeface="Arial" panose="020B0604020202020204" pitchFamily="34" charset="0"/>
              </a:rPr>
              <a:t>Server</a:t>
            </a: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19" name="Rectangle 5">
            <a:extLst>
              <a:ext uri="{FF2B5EF4-FFF2-40B4-BE49-F238E27FC236}">
                <a16:creationId xmlns="" xmlns:a16="http://schemas.microsoft.com/office/drawing/2014/main" id="{35C85890-5C0F-E34D-AD21-9F81B72933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79800" y="3896769"/>
            <a:ext cx="1447800" cy="685800"/>
          </a:xfrm>
          <a:prstGeom prst="rect">
            <a:avLst/>
          </a:prstGeom>
          <a:solidFill>
            <a:schemeClr val="accent3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1800" dirty="0" smtClean="0">
                <a:latin typeface="Arial" panose="020B0604020202020204" pitchFamily="34" charset="0"/>
              </a:rPr>
              <a:t>Server</a:t>
            </a: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20" name="Rectangle 5">
            <a:extLst>
              <a:ext uri="{FF2B5EF4-FFF2-40B4-BE49-F238E27FC236}">
                <a16:creationId xmlns="" xmlns:a16="http://schemas.microsoft.com/office/drawing/2014/main" id="{35C85890-5C0F-E34D-AD21-9F81B72933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6733" y="3896769"/>
            <a:ext cx="1447800" cy="685800"/>
          </a:xfrm>
          <a:prstGeom prst="rect">
            <a:avLst/>
          </a:prstGeom>
          <a:solidFill>
            <a:schemeClr val="accent3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1800" dirty="0" smtClean="0">
                <a:latin typeface="Arial" panose="020B0604020202020204" pitchFamily="34" charset="0"/>
              </a:rPr>
              <a:t>Server</a:t>
            </a: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418666" y="3913702"/>
            <a:ext cx="982133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3200" dirty="0" smtClean="0"/>
              <a:t>…</a:t>
            </a:r>
            <a:endParaRPr lang="en-US" sz="32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1553633" y="3543271"/>
            <a:ext cx="495300" cy="35349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2624667" y="3528440"/>
            <a:ext cx="410632" cy="38526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7759700" y="3518922"/>
            <a:ext cx="495300" cy="35349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2755900" y="3518922"/>
            <a:ext cx="4120769" cy="35349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4741333" y="3528440"/>
            <a:ext cx="2317750" cy="38526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1953683" y="3518922"/>
            <a:ext cx="2008717" cy="39478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1873249" y="3543271"/>
            <a:ext cx="5886451" cy="35349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Can 32"/>
          <p:cNvSpPr/>
          <p:nvPr/>
        </p:nvSpPr>
        <p:spPr>
          <a:xfrm>
            <a:off x="1134533" y="4893733"/>
            <a:ext cx="575734" cy="694267"/>
          </a:xfrm>
          <a:prstGeom prst="can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an 33"/>
          <p:cNvSpPr/>
          <p:nvPr/>
        </p:nvSpPr>
        <p:spPr>
          <a:xfrm>
            <a:off x="2336800" y="4927599"/>
            <a:ext cx="575734" cy="694267"/>
          </a:xfrm>
          <a:prstGeom prst="can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an 34"/>
          <p:cNvSpPr/>
          <p:nvPr/>
        </p:nvSpPr>
        <p:spPr>
          <a:xfrm>
            <a:off x="3674533" y="4893733"/>
            <a:ext cx="575734" cy="694267"/>
          </a:xfrm>
          <a:prstGeom prst="can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an 35"/>
          <p:cNvSpPr/>
          <p:nvPr/>
        </p:nvSpPr>
        <p:spPr>
          <a:xfrm>
            <a:off x="4639733" y="4927599"/>
            <a:ext cx="575734" cy="694267"/>
          </a:xfrm>
          <a:prstGeom prst="can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an 36"/>
          <p:cNvSpPr/>
          <p:nvPr/>
        </p:nvSpPr>
        <p:spPr>
          <a:xfrm>
            <a:off x="7183966" y="4927599"/>
            <a:ext cx="575734" cy="694267"/>
          </a:xfrm>
          <a:prstGeom prst="can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an 37"/>
          <p:cNvSpPr/>
          <p:nvPr/>
        </p:nvSpPr>
        <p:spPr>
          <a:xfrm>
            <a:off x="8144933" y="4927599"/>
            <a:ext cx="575734" cy="694267"/>
          </a:xfrm>
          <a:prstGeom prst="can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>
            <a:endCxn id="33" idx="1"/>
          </p:cNvCxnSpPr>
          <p:nvPr/>
        </p:nvCxnSpPr>
        <p:spPr>
          <a:xfrm flipH="1">
            <a:off x="1422400" y="4594189"/>
            <a:ext cx="287867" cy="29954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2139949" y="4574101"/>
            <a:ext cx="495300" cy="35349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4493683" y="4594189"/>
            <a:ext cx="495300" cy="35349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endCxn id="35" idx="1"/>
          </p:cNvCxnSpPr>
          <p:nvPr/>
        </p:nvCxnSpPr>
        <p:spPr>
          <a:xfrm>
            <a:off x="3697816" y="4619588"/>
            <a:ext cx="264584" cy="27414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8007350" y="4594189"/>
            <a:ext cx="495300" cy="35349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endCxn id="37" idx="0"/>
          </p:cNvCxnSpPr>
          <p:nvPr/>
        </p:nvCxnSpPr>
        <p:spPr>
          <a:xfrm flipH="1">
            <a:off x="7471833" y="4611122"/>
            <a:ext cx="12700" cy="46041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18720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0" lvl="2" indent="0">
              <a:buNone/>
            </a:pPr>
            <a:endParaRPr lang="en-US" dirty="0"/>
          </a:p>
          <a:p>
            <a:pPr>
              <a:spcAft>
                <a:spcPts val="1200"/>
              </a:spcAft>
            </a:pPr>
            <a:r>
              <a:rPr lang="en-US" dirty="0" smtClean="0"/>
              <a:t>I/O patterns from multiple processes that change over time can be hard to capture in a benchmark</a:t>
            </a:r>
          </a:p>
          <a:p>
            <a:pPr marL="0" indent="0">
              <a:spcAft>
                <a:spcPts val="1200"/>
              </a:spcAft>
              <a:buNone/>
            </a:pPr>
            <a:endParaRPr lang="en-US" dirty="0" smtClean="0"/>
          </a:p>
          <a:p>
            <a:pPr>
              <a:spcAft>
                <a:spcPts val="1200"/>
              </a:spcAft>
            </a:pPr>
            <a:r>
              <a:rPr lang="en-US" dirty="0" smtClean="0"/>
              <a:t>Need to approximate</a:t>
            </a:r>
          </a:p>
          <a:p>
            <a:pPr marL="0" indent="0">
              <a:spcAft>
                <a:spcPts val="1200"/>
              </a:spcAft>
              <a:buNone/>
            </a:pPr>
            <a:endParaRPr lang="en-US" dirty="0" smtClean="0"/>
          </a:p>
          <a:p>
            <a:pPr>
              <a:spcAft>
                <a:spcPts val="1200"/>
              </a:spcAft>
            </a:pPr>
            <a:r>
              <a:rPr lang="en-US" dirty="0" smtClean="0"/>
              <a:t>At NCAR: sustained bandwidth for data transfer and sustained metadata operations per second</a:t>
            </a:r>
          </a:p>
          <a:p>
            <a:pPr>
              <a:spcAft>
                <a:spcPts val="1200"/>
              </a:spcAft>
            </a:pPr>
            <a:endParaRPr lang="en-US" dirty="0" smtClean="0"/>
          </a:p>
          <a:p>
            <a:pPr>
              <a:spcAft>
                <a:spcPts val="1200"/>
              </a:spcAft>
            </a:pPr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19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907835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Pam Hill</a:t>
            </a:r>
          </a:p>
          <a:p>
            <a:r>
              <a:rPr lang="en-US" dirty="0" err="1" smtClean="0"/>
              <a:t>Irfan</a:t>
            </a:r>
            <a:r>
              <a:rPr lang="en-US" dirty="0" smtClean="0"/>
              <a:t> </a:t>
            </a:r>
            <a:r>
              <a:rPr lang="en-US" dirty="0" err="1" smtClean="0"/>
              <a:t>Elahi</a:t>
            </a:r>
            <a:endParaRPr lang="en-US" dirty="0" smtClean="0"/>
          </a:p>
          <a:p>
            <a:r>
              <a:rPr lang="en-US" dirty="0" smtClean="0"/>
              <a:t>Marc </a:t>
            </a:r>
            <a:r>
              <a:rPr lang="en-US" dirty="0" err="1" smtClean="0"/>
              <a:t>Genty</a:t>
            </a:r>
            <a:endParaRPr lang="en-US" dirty="0" smtClean="0"/>
          </a:p>
          <a:p>
            <a:r>
              <a:rPr lang="en-US" dirty="0" smtClean="0"/>
              <a:t>Chris Hoffman</a:t>
            </a:r>
          </a:p>
          <a:p>
            <a:r>
              <a:rPr lang="en-US" dirty="0" smtClean="0"/>
              <a:t>Zach </a:t>
            </a:r>
            <a:r>
              <a:rPr lang="en-US" dirty="0" err="1" smtClean="0"/>
              <a:t>Mance</a:t>
            </a:r>
            <a:endParaRPr lang="en-US" dirty="0" smtClean="0"/>
          </a:p>
          <a:p>
            <a:r>
              <a:rPr lang="en-US" dirty="0" smtClean="0"/>
              <a:t>Joey </a:t>
            </a:r>
            <a:r>
              <a:rPr lang="en-US" dirty="0"/>
              <a:t>M</a:t>
            </a:r>
            <a:r>
              <a:rPr lang="en-US" dirty="0" smtClean="0"/>
              <a:t>endoza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2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972575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Benchmark tool examples: </a:t>
            </a:r>
            <a:r>
              <a:rPr lang="en-US" i="1" dirty="0" smtClean="0"/>
              <a:t>IOR, </a:t>
            </a:r>
            <a:r>
              <a:rPr lang="en-US" i="1" dirty="0" err="1" smtClean="0"/>
              <a:t>mdtest</a:t>
            </a:r>
            <a:endParaRPr lang="en-US" i="1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457200"/>
            <a:r>
              <a:rPr lang="en-US" dirty="0" smtClean="0"/>
              <a:t>Can re-run benchmark after upgrades or other changes to ensure that performance still meets requirements</a:t>
            </a:r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20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353923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0" lvl="2" indent="0">
              <a:buNone/>
            </a:pPr>
            <a:endParaRPr lang="en-US" dirty="0"/>
          </a:p>
          <a:p>
            <a:pPr>
              <a:spcAft>
                <a:spcPts val="1200"/>
              </a:spcAft>
            </a:pPr>
            <a:r>
              <a:rPr lang="en-US" dirty="0" smtClean="0"/>
              <a:t>Storage benchmarks and tests have helped NCAR over the years:</a:t>
            </a:r>
          </a:p>
          <a:p>
            <a:pPr>
              <a:spcAft>
                <a:spcPts val="1200"/>
              </a:spcAft>
            </a:pPr>
            <a:r>
              <a:rPr lang="en-US" dirty="0" smtClean="0"/>
              <a:t>We found that one parallel file system had very different performance if tests were run on certain client nodes</a:t>
            </a:r>
          </a:p>
          <a:p>
            <a:pPr>
              <a:spcAft>
                <a:spcPts val="1200"/>
              </a:spcAft>
            </a:pPr>
            <a:r>
              <a:rPr lang="en-US" dirty="0" smtClean="0"/>
              <a:t>As part of one large supercomputer procurement, found that the parallel </a:t>
            </a:r>
            <a:r>
              <a:rPr lang="en-US" dirty="0" err="1" smtClean="0"/>
              <a:t>filesystem</a:t>
            </a:r>
            <a:r>
              <a:rPr lang="en-US" dirty="0" smtClean="0"/>
              <a:t> performance was significantly less than expected</a:t>
            </a:r>
          </a:p>
          <a:p>
            <a:pPr>
              <a:spcAft>
                <a:spcPts val="1200"/>
              </a:spcAft>
            </a:pPr>
            <a:r>
              <a:rPr lang="en-US" dirty="0" smtClean="0"/>
              <a:t>Found data corruption in one vendor’s </a:t>
            </a:r>
            <a:r>
              <a:rPr lang="en-US" dirty="0" err="1" smtClean="0"/>
              <a:t>filesystem</a:t>
            </a:r>
            <a:endParaRPr lang="en-US" dirty="0"/>
          </a:p>
          <a:p>
            <a:pPr>
              <a:spcAft>
                <a:spcPts val="1200"/>
              </a:spcAft>
            </a:pPr>
            <a:endParaRPr lang="en-US" dirty="0" smtClean="0"/>
          </a:p>
          <a:p>
            <a:pPr>
              <a:spcAft>
                <a:spcPts val="1200"/>
              </a:spcAft>
            </a:pPr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21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616080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0" lvl="2" indent="0">
              <a:buNone/>
            </a:pPr>
            <a:endParaRPr lang="en-US" dirty="0"/>
          </a:p>
          <a:p>
            <a:pPr>
              <a:spcAft>
                <a:spcPts val="1200"/>
              </a:spcAft>
            </a:pPr>
            <a:r>
              <a:rPr lang="en-US" dirty="0" smtClean="0"/>
              <a:t>Common causes of storage performance problems:</a:t>
            </a:r>
          </a:p>
          <a:p>
            <a:pPr lvl="1">
              <a:spcAft>
                <a:spcPts val="1200"/>
              </a:spcAft>
            </a:pPr>
            <a:r>
              <a:rPr lang="en-US" dirty="0" smtClean="0"/>
              <a:t>Too many copies of data being made in the data path </a:t>
            </a:r>
          </a:p>
          <a:p>
            <a:pPr lvl="1">
              <a:spcAft>
                <a:spcPts val="1200"/>
              </a:spcAft>
            </a:pPr>
            <a:r>
              <a:rPr lang="en-US" dirty="0" smtClean="0"/>
              <a:t>Inefficient use of storage system components, including networks (e.g., small I/O request sizes)</a:t>
            </a:r>
          </a:p>
          <a:p>
            <a:pPr lvl="1">
              <a:spcAft>
                <a:spcPts val="1200"/>
              </a:spcAft>
            </a:pPr>
            <a:endParaRPr lang="en-US" dirty="0" smtClean="0"/>
          </a:p>
          <a:p>
            <a:pPr lvl="1">
              <a:spcAft>
                <a:spcPts val="1200"/>
              </a:spcAft>
            </a:pPr>
            <a:endParaRPr lang="en-US" dirty="0" smtClean="0"/>
          </a:p>
          <a:p>
            <a:pPr>
              <a:spcAft>
                <a:spcPts val="1200"/>
              </a:spcAft>
            </a:pPr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22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994843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92905"/>
            <a:ext cx="8229600" cy="885619"/>
          </a:xfrm>
        </p:spPr>
        <p:txBody>
          <a:bodyPr/>
          <a:lstStyle/>
          <a:p>
            <a:r>
              <a:rPr lang="en-US" dirty="0" smtClean="0"/>
              <a:t>Data Integrity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23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960419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Integrity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integrity means that the data read from the system matches what was written to it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Increased probability of error with larger storage systems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24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027841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Integrity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Lots of places where data can be corrupted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Possibility of bit rot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25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="" xmlns:a16="http://schemas.microsoft.com/office/drawing/2014/main" id="{35C85890-5C0F-E34D-AD21-9F81B72933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2161102"/>
            <a:ext cx="1447800" cy="6858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1800" dirty="0" smtClean="0">
                <a:latin typeface="Arial" panose="020B0604020202020204" pitchFamily="34" charset="0"/>
              </a:rPr>
              <a:t>Client</a:t>
            </a: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6" name="Rectangle 7">
            <a:extLst>
              <a:ext uri="{FF2B5EF4-FFF2-40B4-BE49-F238E27FC236}">
                <a16:creationId xmlns="" xmlns:a16="http://schemas.microsoft.com/office/drawing/2014/main" id="{4093FF41-025F-5746-9C2C-83088FFF72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86541" y="2193174"/>
            <a:ext cx="1447800" cy="6858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1800" dirty="0" smtClean="0">
                <a:latin typeface="Arial" panose="020B0604020202020204" pitchFamily="34" charset="0"/>
              </a:rPr>
              <a:t>Client HBA</a:t>
            </a:r>
            <a:endParaRPr lang="en-US" altLang="en-US" dirty="0">
              <a:latin typeface="Arial" panose="020B0604020202020204" pitchFamily="34" charset="0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1905000" y="2467494"/>
            <a:ext cx="481541" cy="0"/>
          </a:xfrm>
          <a:prstGeom prst="line">
            <a:avLst/>
          </a:prstGeom>
          <a:ln w="50800">
            <a:solidFill>
              <a:schemeClr val="tx1"/>
            </a:solidFill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Cloud 21"/>
          <p:cNvSpPr/>
          <p:nvPr/>
        </p:nvSpPr>
        <p:spPr>
          <a:xfrm>
            <a:off x="4482252" y="2094636"/>
            <a:ext cx="1596815" cy="822960"/>
          </a:xfrm>
          <a:prstGeom prst="cloud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network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3834341" y="2467494"/>
            <a:ext cx="652864" cy="0"/>
          </a:xfrm>
          <a:prstGeom prst="line">
            <a:avLst/>
          </a:prstGeom>
          <a:ln w="50800">
            <a:solidFill>
              <a:schemeClr val="tx1"/>
            </a:solidFill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7">
            <a:extLst>
              <a:ext uri="{FF2B5EF4-FFF2-40B4-BE49-F238E27FC236}">
                <a16:creationId xmlns="" xmlns:a16="http://schemas.microsoft.com/office/drawing/2014/main" id="{4093FF41-025F-5746-9C2C-83088FFF72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86008" y="2159246"/>
            <a:ext cx="1447800" cy="6858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1800" dirty="0" smtClean="0">
                <a:latin typeface="Arial" panose="020B0604020202020204" pitchFamily="34" charset="0"/>
              </a:rPr>
              <a:t>Server HBA</a:t>
            </a:r>
            <a:endParaRPr lang="en-US" altLang="en-US" dirty="0">
              <a:latin typeface="Arial" panose="020B0604020202020204" pitchFamily="34" charset="0"/>
            </a:endParaRPr>
          </a:p>
        </p:txBody>
      </p:sp>
      <p:cxnSp>
        <p:nvCxnSpPr>
          <p:cNvPr id="29" name="Straight Connector 28"/>
          <p:cNvCxnSpPr/>
          <p:nvPr/>
        </p:nvCxnSpPr>
        <p:spPr>
          <a:xfrm>
            <a:off x="5933144" y="2467494"/>
            <a:ext cx="652864" cy="0"/>
          </a:xfrm>
          <a:prstGeom prst="line">
            <a:avLst/>
          </a:prstGeom>
          <a:ln w="50800">
            <a:solidFill>
              <a:schemeClr val="tx1"/>
            </a:solidFill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5">
            <a:extLst>
              <a:ext uri="{FF2B5EF4-FFF2-40B4-BE49-F238E27FC236}">
                <a16:creationId xmlns="" xmlns:a16="http://schemas.microsoft.com/office/drawing/2014/main" id="{35C85890-5C0F-E34D-AD21-9F81B72933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2641" y="3361574"/>
            <a:ext cx="1447800" cy="6858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1800" dirty="0" smtClean="0">
                <a:latin typeface="Arial" panose="020B0604020202020204" pitchFamily="34" charset="0"/>
              </a:rPr>
              <a:t>Server</a:t>
            </a:r>
            <a:endParaRPr lang="en-US" altLang="en-US" dirty="0">
              <a:latin typeface="Arial" panose="020B0604020202020204" pitchFamily="34" charset="0"/>
            </a:endParaRPr>
          </a:p>
        </p:txBody>
      </p:sp>
      <p:cxnSp>
        <p:nvCxnSpPr>
          <p:cNvPr id="33" name="Elbow Connector 32"/>
          <p:cNvCxnSpPr/>
          <p:nvPr/>
        </p:nvCxnSpPr>
        <p:spPr>
          <a:xfrm rot="10800000" flipV="1">
            <a:off x="1654175" y="3149582"/>
            <a:ext cx="6800850" cy="554892"/>
          </a:xfrm>
          <a:prstGeom prst="bentConnector3">
            <a:avLst>
              <a:gd name="adj1" fmla="val 104528"/>
            </a:avLst>
          </a:prstGeom>
          <a:ln w="508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/>
          <p:cNvCxnSpPr/>
          <p:nvPr/>
        </p:nvCxnSpPr>
        <p:spPr>
          <a:xfrm rot="16200000" flipH="1">
            <a:off x="7913427" y="2644492"/>
            <a:ext cx="682088" cy="401108"/>
          </a:xfrm>
          <a:prstGeom prst="bentConnector3">
            <a:avLst>
              <a:gd name="adj1" fmla="val 348"/>
            </a:avLst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an 49"/>
          <p:cNvSpPr/>
          <p:nvPr/>
        </p:nvSpPr>
        <p:spPr>
          <a:xfrm>
            <a:off x="3872653" y="3381569"/>
            <a:ext cx="822960" cy="822960"/>
          </a:xfrm>
          <a:prstGeom prst="can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52" name="Straight Connector 51"/>
          <p:cNvCxnSpPr/>
          <p:nvPr/>
        </p:nvCxnSpPr>
        <p:spPr>
          <a:xfrm>
            <a:off x="3110441" y="3648920"/>
            <a:ext cx="762212" cy="0"/>
          </a:xfrm>
          <a:prstGeom prst="line">
            <a:avLst/>
          </a:prstGeom>
          <a:ln w="50800">
            <a:solidFill>
              <a:schemeClr val="tx1"/>
            </a:solidFill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55744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Integrity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Most components have some form of error detection or error correction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Disks have ways to detect and </a:t>
            </a:r>
            <a:r>
              <a:rPr lang="en-US" smtClean="0"/>
              <a:t>correct some errors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Ethernet and TCP have checksums to detect errors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Some </a:t>
            </a:r>
            <a:r>
              <a:rPr lang="en-US" dirty="0" err="1" smtClean="0"/>
              <a:t>filesystems</a:t>
            </a:r>
            <a:r>
              <a:rPr lang="en-US" dirty="0" smtClean="0"/>
              <a:t>, like ZFS, use checksums on every data block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26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766065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Integrity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Yet, errors can still occur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At one site, bad firmware on network switch caused data to be corrupted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At NCAR, flaky HBA caused data corruption (data pattern dependent)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27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121295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Integrity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“Gold standard” is end-to-end data integrity protection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Can use cryptographic checksum (e.g., MD5, SHA1/2) for each file to achieve end-to-end data protection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Calculated and verified on client side (T10-PI)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T10-PI or build your own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28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232412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92905"/>
            <a:ext cx="8229600" cy="885619"/>
          </a:xfrm>
        </p:spPr>
        <p:txBody>
          <a:bodyPr/>
          <a:lstStyle/>
          <a:p>
            <a:r>
              <a:rPr lang="en-US" dirty="0" smtClean="0"/>
              <a:t>On-Going Maintenance and 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29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220717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Challenges in managing large amounts of data:</a:t>
            </a:r>
          </a:p>
          <a:p>
            <a:pPr lvl="1"/>
            <a:r>
              <a:rPr lang="en-US" dirty="0" smtClean="0"/>
              <a:t>Data growth continues 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sz="1200" dirty="0" smtClean="0"/>
              <a:t>* Data Source: Fontana, R., </a:t>
            </a:r>
            <a:r>
              <a:rPr lang="en-US" sz="1200" dirty="0" err="1" smtClean="0"/>
              <a:t>Decad</a:t>
            </a:r>
            <a:r>
              <a:rPr lang="en-US" sz="1200" dirty="0" smtClean="0"/>
              <a:t>, G. 2018. A Ten Year Storage Landscape LTO Tape Media, HDD, NAND, </a:t>
            </a:r>
            <a:r>
              <a:rPr lang="en-US" sz="1200" i="1" dirty="0" smtClean="0"/>
              <a:t>34</a:t>
            </a:r>
            <a:r>
              <a:rPr lang="en-US" sz="1200" i="1" baseline="30000" dirty="0" smtClean="0"/>
              <a:t>th</a:t>
            </a:r>
            <a:r>
              <a:rPr lang="en-US" sz="1200" i="1" dirty="0" smtClean="0"/>
              <a:t> International Conference on Mass Storage Systems and Technologies (May 2018).</a:t>
            </a:r>
            <a:endParaRPr lang="en-US" sz="1200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3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67724228"/>
              </p:ext>
            </p:extLst>
          </p:nvPr>
        </p:nvGraphicFramePr>
        <p:xfrm>
          <a:off x="1973331" y="225985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301243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On-Going Maintenance and 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Be aware that firmware upgrades can be risky</a:t>
            </a:r>
          </a:p>
          <a:p>
            <a:endParaRPr lang="en-US" dirty="0" smtClean="0"/>
          </a:p>
          <a:p>
            <a:r>
              <a:rPr lang="en-US" dirty="0" smtClean="0"/>
              <a:t>Have heard of cases where sites lost </a:t>
            </a:r>
            <a:r>
              <a:rPr lang="en-US" dirty="0" err="1" smtClean="0"/>
              <a:t>filesystems</a:t>
            </a:r>
            <a:r>
              <a:rPr lang="en-US" dirty="0" smtClean="0"/>
              <a:t> or data</a:t>
            </a:r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30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8713334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On-Going Maintenance and 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Read release notes carefully; will the new firmware really fix a problem you have?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If need to upgrade:</a:t>
            </a:r>
          </a:p>
          <a:p>
            <a:pPr lvl="1"/>
            <a:r>
              <a:rPr lang="en-US" dirty="0" smtClean="0"/>
              <a:t>Install on test system</a:t>
            </a:r>
          </a:p>
          <a:p>
            <a:pPr lvl="1"/>
            <a:r>
              <a:rPr lang="en-US" dirty="0" smtClean="0"/>
              <a:t>Wait until firmware has been out in the field for a few months, if possible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31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830320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On-Going Maintenance and 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Proactive error monitoring </a:t>
            </a:r>
            <a:r>
              <a:rPr lang="mr-IN" dirty="0" smtClean="0"/>
              <a:t>–</a:t>
            </a:r>
            <a:r>
              <a:rPr lang="en-US" dirty="0" smtClean="0"/>
              <a:t> important to identify minor problems before they become major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We use </a:t>
            </a:r>
            <a:r>
              <a:rPr lang="en-US" dirty="0" err="1" smtClean="0"/>
              <a:t>Nagios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hundreds of checks:</a:t>
            </a:r>
          </a:p>
          <a:p>
            <a:pPr lvl="1"/>
            <a:r>
              <a:rPr lang="en-US" dirty="0" err="1" smtClean="0"/>
              <a:t>Filesystem</a:t>
            </a:r>
            <a:r>
              <a:rPr lang="en-US" dirty="0" smtClean="0"/>
              <a:t> approaching </a:t>
            </a:r>
            <a:r>
              <a:rPr lang="en-US" dirty="0"/>
              <a:t>9</a:t>
            </a:r>
            <a:r>
              <a:rPr lang="en-US" dirty="0" smtClean="0"/>
              <a:t>0% full</a:t>
            </a:r>
          </a:p>
          <a:p>
            <a:pPr lvl="1"/>
            <a:r>
              <a:rPr lang="en-US" dirty="0" smtClean="0"/>
              <a:t>Critical backup failed</a:t>
            </a:r>
          </a:p>
          <a:p>
            <a:pPr lvl="1"/>
            <a:r>
              <a:rPr lang="en-US" dirty="0" smtClean="0"/>
              <a:t>NTP died (needed for </a:t>
            </a:r>
            <a:r>
              <a:rPr lang="en-US" dirty="0" err="1" smtClean="0"/>
              <a:t>kerberos</a:t>
            </a:r>
            <a:r>
              <a:rPr lang="en-US" dirty="0" smtClean="0"/>
              <a:t>)</a:t>
            </a:r>
          </a:p>
          <a:p>
            <a:pPr lvl="1"/>
            <a:endParaRPr lang="en-US" dirty="0"/>
          </a:p>
          <a:p>
            <a:r>
              <a:rPr lang="en-US" dirty="0" smtClean="0"/>
              <a:t>Have detected numerous minor problems and corrected them before they became major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32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9607361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On-Going Maintenance and 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Track system metrics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33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5" name="Picture 4" descr="feb19_outag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19867"/>
            <a:ext cx="9144000" cy="4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8436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On-Going Maintenance and 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Metrics are a longer term investment that can pay big dividends down the road (e.g., for capacity planning)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34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aphicFrame>
        <p:nvGraphicFramePr>
          <p:cNvPr id="5" name="Chart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0431572"/>
              </p:ext>
            </p:extLst>
          </p:nvPr>
        </p:nvGraphicFramePr>
        <p:xfrm>
          <a:off x="677332" y="2726267"/>
          <a:ext cx="7608711" cy="2997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984155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92905"/>
            <a:ext cx="8229600" cy="885619"/>
          </a:xfrm>
        </p:spPr>
        <p:txBody>
          <a:bodyPr/>
          <a:lstStyle/>
          <a:p>
            <a:r>
              <a:rPr lang="en-US" dirty="0" smtClean="0"/>
              <a:t>Issues When Scaling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35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0787640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 when Scaling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i="1" dirty="0" smtClean="0"/>
              <a:t>Need to have a full stack test system</a:t>
            </a:r>
          </a:p>
          <a:p>
            <a:pPr lvl="1"/>
            <a:r>
              <a:rPr lang="en-US" dirty="0" smtClean="0"/>
              <a:t>Serving many more users; can’t have large system down for days to troubleshoot a complex upgrade procedure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dirty="0" smtClean="0"/>
              <a:t>Need to be able to test patches; a bug in a new version of software  caused us to lose a test </a:t>
            </a:r>
            <a:r>
              <a:rPr lang="en-US" dirty="0" err="1" smtClean="0"/>
              <a:t>filesystem</a:t>
            </a:r>
            <a:r>
              <a:rPr lang="en-US" dirty="0" smtClean="0"/>
              <a:t> rather than the production </a:t>
            </a:r>
            <a:r>
              <a:rPr lang="en-US" dirty="0" err="1" smtClean="0"/>
              <a:t>filesystem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36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202303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 when Scaling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Plan for a lot more automation</a:t>
            </a:r>
          </a:p>
          <a:p>
            <a:pPr lvl="1"/>
            <a:r>
              <a:rPr lang="en-US" dirty="0" smtClean="0"/>
              <a:t>Not possible to run commands manually on large numbers of nodes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Can’t look through 1000’s of messages files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dirty="0" smtClean="0"/>
              <a:t>Can’t just run </a:t>
            </a:r>
            <a:r>
              <a:rPr lang="en-US" i="1" dirty="0" err="1" smtClean="0"/>
              <a:t>sar</a:t>
            </a:r>
            <a:r>
              <a:rPr lang="en-US" i="1" dirty="0" smtClean="0"/>
              <a:t> </a:t>
            </a:r>
            <a:r>
              <a:rPr lang="en-US" dirty="0" smtClean="0"/>
              <a:t>on hundreds or more nodes and make sense of the output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37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6440381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 when Scaling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Problems scale too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>
              <a:buFontTx/>
              <a:buChar char="-"/>
            </a:pPr>
            <a:r>
              <a:rPr lang="en-US" dirty="0" smtClean="0"/>
              <a:t>More problems</a:t>
            </a:r>
            <a:endParaRPr lang="en-US" dirty="0"/>
          </a:p>
          <a:p>
            <a:pPr lvl="1">
              <a:buFontTx/>
              <a:buChar char="-"/>
            </a:pPr>
            <a:endParaRPr lang="en-US" dirty="0" smtClean="0"/>
          </a:p>
          <a:p>
            <a:pPr lvl="1"/>
            <a:r>
              <a:rPr lang="en-US" dirty="0" smtClean="0"/>
              <a:t>Also, new types of problems show up:</a:t>
            </a:r>
          </a:p>
          <a:p>
            <a:pPr lvl="1"/>
            <a:endParaRPr lang="en-US" dirty="0" smtClean="0"/>
          </a:p>
          <a:p>
            <a:pPr lvl="2"/>
            <a:r>
              <a:rPr lang="en-US" dirty="0" smtClean="0"/>
              <a:t>Software and hardware often aren’t tested as much at scale</a:t>
            </a:r>
          </a:p>
          <a:p>
            <a:pPr marL="914400" lvl="2" indent="0">
              <a:buNone/>
            </a:pPr>
            <a:endParaRPr lang="en-US" dirty="0" smtClean="0"/>
          </a:p>
          <a:p>
            <a:pPr lvl="2"/>
            <a:r>
              <a:rPr lang="en-US" dirty="0" smtClean="0"/>
              <a:t>New software (needed to manage larger systems) can lead to new problems</a:t>
            </a:r>
          </a:p>
          <a:p>
            <a:pPr lvl="2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38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5" name="Picture 4" descr="AdobeStock_107616955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467" y="1591734"/>
            <a:ext cx="2658532" cy="1772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4099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 when Scaling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Coordinating with Others</a:t>
            </a:r>
          </a:p>
          <a:p>
            <a:pPr lvl="1"/>
            <a:r>
              <a:rPr lang="en-US" dirty="0" smtClean="0"/>
              <a:t>Relying much more on teammates and colleagues</a:t>
            </a:r>
          </a:p>
          <a:p>
            <a:pPr lvl="1"/>
            <a:r>
              <a:rPr lang="en-US" dirty="0" smtClean="0"/>
              <a:t>Won’t be plugging in network cables yourself</a:t>
            </a:r>
          </a:p>
          <a:p>
            <a:pPr lvl="1"/>
            <a:r>
              <a:rPr lang="en-US" dirty="0" smtClean="0"/>
              <a:t>Security team</a:t>
            </a:r>
          </a:p>
          <a:p>
            <a:pPr lvl="1"/>
            <a:r>
              <a:rPr lang="en-US" dirty="0" smtClean="0"/>
              <a:t>Operations group</a:t>
            </a:r>
          </a:p>
          <a:p>
            <a:pPr lvl="1"/>
            <a:r>
              <a:rPr lang="en-US" dirty="0" smtClean="0"/>
              <a:t>Tighter relationship with vendor</a:t>
            </a:r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39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111226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3800" dirty="0" smtClean="0"/>
              <a:t>Challenges in managing large amounts of data:</a:t>
            </a:r>
          </a:p>
          <a:p>
            <a:pPr marL="0" indent="0">
              <a:buNone/>
            </a:pPr>
            <a:endParaRPr lang="en-US" sz="3800" dirty="0" smtClean="0"/>
          </a:p>
          <a:p>
            <a:pPr lvl="1"/>
            <a:r>
              <a:rPr lang="en-US" sz="3800" dirty="0" smtClean="0"/>
              <a:t>Stakes are high</a:t>
            </a:r>
            <a:endParaRPr lang="en-US" sz="3800" dirty="0"/>
          </a:p>
          <a:p>
            <a:pPr lvl="1"/>
            <a:endParaRPr lang="en-US" sz="3800" dirty="0" smtClean="0"/>
          </a:p>
          <a:p>
            <a:pPr lvl="2"/>
            <a:r>
              <a:rPr lang="en-US" sz="3800" dirty="0" smtClean="0"/>
              <a:t>Security break-ins can result in loss of data  (Code Spaces went out of business)</a:t>
            </a:r>
          </a:p>
          <a:p>
            <a:pPr lvl="2"/>
            <a:endParaRPr lang="en-US" sz="3800" dirty="0"/>
          </a:p>
          <a:p>
            <a:pPr lvl="2"/>
            <a:r>
              <a:rPr lang="en-US" sz="3800" dirty="0" smtClean="0"/>
              <a:t>Firmware/software bugs</a:t>
            </a:r>
          </a:p>
          <a:p>
            <a:pPr marL="914400" lvl="2" indent="0">
              <a:buNone/>
            </a:pPr>
            <a:endParaRPr lang="en-US" sz="3800" dirty="0" smtClean="0"/>
          </a:p>
          <a:p>
            <a:pPr lvl="2"/>
            <a:r>
              <a:rPr lang="en-US" sz="3800" dirty="0" smtClean="0"/>
              <a:t>Administrator error </a:t>
            </a:r>
          </a:p>
          <a:p>
            <a:pPr lvl="2"/>
            <a:endParaRPr lang="en-US" sz="2300" dirty="0" smtClean="0"/>
          </a:p>
          <a:p>
            <a:pPr lvl="2"/>
            <a:endParaRPr lang="en-US" sz="2300" dirty="0" smtClean="0"/>
          </a:p>
          <a:p>
            <a:pPr lvl="2"/>
            <a:endParaRPr lang="en-US" sz="2300" dirty="0"/>
          </a:p>
          <a:p>
            <a:pPr lvl="1"/>
            <a:endParaRPr lang="en-US" sz="2300" dirty="0" smtClean="0"/>
          </a:p>
          <a:p>
            <a:pPr lvl="1"/>
            <a:endParaRPr lang="en-US" sz="2300" dirty="0"/>
          </a:p>
          <a:p>
            <a:pPr lvl="1"/>
            <a:endParaRPr lang="en-US" sz="2300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4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122249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92905"/>
            <a:ext cx="8229600" cy="885619"/>
          </a:xfrm>
        </p:spPr>
        <p:txBody>
          <a:bodyPr/>
          <a:lstStyle/>
          <a:p>
            <a:r>
              <a:rPr lang="en-US" dirty="0" smtClean="0"/>
              <a:t>The Future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40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48637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Future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“It’s tough to make predictions, especially about the future” </a:t>
            </a:r>
            <a:r>
              <a:rPr lang="mr-IN" dirty="0" smtClean="0"/>
              <a:t>–</a:t>
            </a:r>
            <a:r>
              <a:rPr lang="en-US" dirty="0" smtClean="0"/>
              <a:t> Yogi Berra</a:t>
            </a:r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41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6" name="Picture 5" descr="wordclou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733" y="2692400"/>
            <a:ext cx="5486400" cy="287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676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Future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May not be able to predict the future, but can prepare for different possibilities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NCAR set up an HPC futures lab; great way to explore and test new storage technologies on premises and in </a:t>
            </a:r>
            <a:r>
              <a:rPr lang="en-US" smtClean="0"/>
              <a:t>the cloud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42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719679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Understand user needs</a:t>
            </a:r>
          </a:p>
          <a:p>
            <a:r>
              <a:rPr lang="en-US" dirty="0" smtClean="0"/>
              <a:t>Engage with other sites and the community</a:t>
            </a:r>
          </a:p>
          <a:p>
            <a:r>
              <a:rPr lang="en-US" dirty="0" smtClean="0"/>
              <a:t>Performance benchmarks are worthwhile</a:t>
            </a:r>
          </a:p>
          <a:p>
            <a:r>
              <a:rPr lang="en-US" dirty="0" smtClean="0"/>
              <a:t>Seek end-to-end data integrity</a:t>
            </a:r>
          </a:p>
          <a:p>
            <a:r>
              <a:rPr lang="en-US" dirty="0" smtClean="0"/>
              <a:t>Be careful with firmware upgrades</a:t>
            </a:r>
          </a:p>
          <a:p>
            <a:r>
              <a:rPr lang="en-US" dirty="0" smtClean="0"/>
              <a:t>Track system metrics</a:t>
            </a:r>
          </a:p>
          <a:p>
            <a:r>
              <a:rPr lang="en-US" dirty="0" smtClean="0"/>
              <a:t>Test and explore latest technologies</a:t>
            </a:r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43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500393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44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5" name="Picture 4" descr="j031559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733" y="203689"/>
            <a:ext cx="6907165" cy="492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229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Challenges in managing large amounts of data:</a:t>
            </a:r>
          </a:p>
          <a:p>
            <a:pPr lvl="1"/>
            <a:r>
              <a:rPr lang="en-US" sz="2400" dirty="0" smtClean="0"/>
              <a:t>Technology is changing rapidly</a:t>
            </a:r>
            <a:endParaRPr lang="en-US" sz="2400" dirty="0"/>
          </a:p>
          <a:p>
            <a:pPr marL="914400" lvl="2" indent="0">
              <a:buNone/>
            </a:pPr>
            <a:endParaRPr lang="en-US" sz="2400" dirty="0"/>
          </a:p>
          <a:p>
            <a:pPr marL="914400" lvl="2" indent="0">
              <a:buNone/>
            </a:pPr>
            <a:endParaRPr lang="en-US" sz="3800" dirty="0"/>
          </a:p>
          <a:p>
            <a:pPr lvl="2"/>
            <a:endParaRPr lang="en-US" sz="2300" dirty="0" smtClean="0"/>
          </a:p>
          <a:p>
            <a:pPr lvl="2"/>
            <a:endParaRPr lang="en-US" sz="2300" dirty="0" smtClean="0"/>
          </a:p>
          <a:p>
            <a:pPr lvl="2"/>
            <a:endParaRPr lang="en-US" sz="2300" dirty="0"/>
          </a:p>
          <a:p>
            <a:pPr lvl="1"/>
            <a:endParaRPr lang="en-US" sz="2300" dirty="0" smtClean="0"/>
          </a:p>
          <a:p>
            <a:pPr lvl="1"/>
            <a:endParaRPr lang="en-US" sz="2300" dirty="0"/>
          </a:p>
          <a:p>
            <a:pPr lvl="1"/>
            <a:endParaRPr lang="en-US" sz="2300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5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6" name="Picture 5" descr="wordclou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733" y="2692400"/>
            <a:ext cx="5486400" cy="287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2261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National Center for Atmospheric Research (NCAR) has over 100 PB of data storage in its HPC environment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Have managed large amounts of data for several decades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Share our experience and best practices we’ve learned over the years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6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510417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7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423420" y="1761344"/>
            <a:ext cx="1419424" cy="1906268"/>
            <a:chOff x="924820" y="1774044"/>
            <a:chExt cx="1419424" cy="1906268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1059058" y="3028387"/>
              <a:ext cx="0" cy="62701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224158" y="3053296"/>
              <a:ext cx="0" cy="62701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1388743" y="3041087"/>
              <a:ext cx="0" cy="62701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1541658" y="3041657"/>
              <a:ext cx="0" cy="62701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697185" y="3043021"/>
              <a:ext cx="0" cy="62701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1871939" y="3041087"/>
              <a:ext cx="0" cy="62701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Group 11"/>
            <p:cNvGrpSpPr/>
            <p:nvPr/>
          </p:nvGrpSpPr>
          <p:grpSpPr>
            <a:xfrm>
              <a:off x="924820" y="1774044"/>
              <a:ext cx="1419424" cy="1295975"/>
              <a:chOff x="1008503" y="2167812"/>
              <a:chExt cx="1419424" cy="1295975"/>
            </a:xfrm>
          </p:grpSpPr>
          <p:sp>
            <p:nvSpPr>
              <p:cNvPr id="13" name="Can 12"/>
              <p:cNvSpPr>
                <a:spLocks/>
              </p:cNvSpPr>
              <p:nvPr/>
            </p:nvSpPr>
            <p:spPr>
              <a:xfrm>
                <a:off x="1793643" y="216781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Can 13"/>
              <p:cNvSpPr>
                <a:spLocks/>
              </p:cNvSpPr>
              <p:nvPr/>
            </p:nvSpPr>
            <p:spPr>
              <a:xfrm>
                <a:off x="1954272" y="216781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Can 14"/>
              <p:cNvSpPr>
                <a:spLocks/>
              </p:cNvSpPr>
              <p:nvPr/>
            </p:nvSpPr>
            <p:spPr>
              <a:xfrm>
                <a:off x="2114901" y="216781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Can 15"/>
              <p:cNvSpPr>
                <a:spLocks/>
              </p:cNvSpPr>
              <p:nvPr/>
            </p:nvSpPr>
            <p:spPr>
              <a:xfrm>
                <a:off x="1472385" y="216781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Can 16"/>
              <p:cNvSpPr>
                <a:spLocks/>
              </p:cNvSpPr>
              <p:nvPr/>
            </p:nvSpPr>
            <p:spPr>
              <a:xfrm>
                <a:off x="1633014" y="216781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Can 17"/>
              <p:cNvSpPr>
                <a:spLocks/>
              </p:cNvSpPr>
              <p:nvPr/>
            </p:nvSpPr>
            <p:spPr>
              <a:xfrm>
                <a:off x="1713835" y="226164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Can 18"/>
              <p:cNvSpPr>
                <a:spLocks/>
              </p:cNvSpPr>
              <p:nvPr/>
            </p:nvSpPr>
            <p:spPr>
              <a:xfrm>
                <a:off x="1874464" y="226164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Can 19"/>
              <p:cNvSpPr>
                <a:spLocks/>
              </p:cNvSpPr>
              <p:nvPr/>
            </p:nvSpPr>
            <p:spPr>
              <a:xfrm>
                <a:off x="2035093" y="226164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1" name="Can 20"/>
              <p:cNvSpPr>
                <a:spLocks/>
              </p:cNvSpPr>
              <p:nvPr/>
            </p:nvSpPr>
            <p:spPr>
              <a:xfrm>
                <a:off x="1392577" y="226164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Can 21"/>
              <p:cNvSpPr>
                <a:spLocks/>
              </p:cNvSpPr>
              <p:nvPr/>
            </p:nvSpPr>
            <p:spPr>
              <a:xfrm>
                <a:off x="1553206" y="226164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Can 22"/>
              <p:cNvSpPr>
                <a:spLocks/>
              </p:cNvSpPr>
              <p:nvPr/>
            </p:nvSpPr>
            <p:spPr>
              <a:xfrm>
                <a:off x="1612282" y="234102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Can 23"/>
              <p:cNvSpPr>
                <a:spLocks/>
              </p:cNvSpPr>
              <p:nvPr/>
            </p:nvSpPr>
            <p:spPr>
              <a:xfrm>
                <a:off x="1772911" y="234102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5" name="Can 24"/>
              <p:cNvSpPr>
                <a:spLocks/>
              </p:cNvSpPr>
              <p:nvPr/>
            </p:nvSpPr>
            <p:spPr>
              <a:xfrm>
                <a:off x="1933540" y="234102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Can 25"/>
              <p:cNvSpPr>
                <a:spLocks/>
              </p:cNvSpPr>
              <p:nvPr/>
            </p:nvSpPr>
            <p:spPr>
              <a:xfrm>
                <a:off x="1291024" y="234102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" name="Can 26"/>
              <p:cNvSpPr>
                <a:spLocks/>
              </p:cNvSpPr>
              <p:nvPr/>
            </p:nvSpPr>
            <p:spPr>
              <a:xfrm>
                <a:off x="1451653" y="234102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Can 27"/>
              <p:cNvSpPr>
                <a:spLocks/>
              </p:cNvSpPr>
              <p:nvPr/>
            </p:nvSpPr>
            <p:spPr>
              <a:xfrm>
                <a:off x="1511115" y="243297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Can 28"/>
              <p:cNvSpPr>
                <a:spLocks/>
              </p:cNvSpPr>
              <p:nvPr/>
            </p:nvSpPr>
            <p:spPr>
              <a:xfrm>
                <a:off x="1671744" y="243297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Can 29"/>
              <p:cNvSpPr>
                <a:spLocks/>
              </p:cNvSpPr>
              <p:nvPr/>
            </p:nvSpPr>
            <p:spPr>
              <a:xfrm>
                <a:off x="1832373" y="243297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1" name="Can 30"/>
              <p:cNvSpPr>
                <a:spLocks/>
              </p:cNvSpPr>
              <p:nvPr/>
            </p:nvSpPr>
            <p:spPr>
              <a:xfrm>
                <a:off x="1189857" y="243297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Can 31"/>
              <p:cNvSpPr>
                <a:spLocks/>
              </p:cNvSpPr>
              <p:nvPr/>
            </p:nvSpPr>
            <p:spPr>
              <a:xfrm>
                <a:off x="1350486" y="243297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3" name="Group 3319"/>
              <p:cNvGrpSpPr/>
              <p:nvPr/>
            </p:nvGrpSpPr>
            <p:grpSpPr>
              <a:xfrm>
                <a:off x="1995704" y="3025702"/>
                <a:ext cx="429360" cy="410597"/>
                <a:chOff x="7851076" y="3163597"/>
                <a:chExt cx="437798" cy="420750"/>
              </a:xfrm>
            </p:grpSpPr>
            <p:sp>
              <p:nvSpPr>
                <p:cNvPr id="150" name="Can 149"/>
                <p:cNvSpPr>
                  <a:spLocks/>
                </p:cNvSpPr>
                <p:nvPr/>
              </p:nvSpPr>
              <p:spPr>
                <a:xfrm>
                  <a:off x="8146228" y="316359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1" name="Can 150"/>
                <p:cNvSpPr>
                  <a:spLocks/>
                </p:cNvSpPr>
                <p:nvPr/>
              </p:nvSpPr>
              <p:spPr>
                <a:xfrm>
                  <a:off x="8053090" y="3255435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2" name="Can 151"/>
                <p:cNvSpPr>
                  <a:spLocks/>
                </p:cNvSpPr>
                <p:nvPr/>
              </p:nvSpPr>
              <p:spPr>
                <a:xfrm>
                  <a:off x="7951286" y="334074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3" name="Can 152"/>
                <p:cNvSpPr>
                  <a:spLocks/>
                </p:cNvSpPr>
                <p:nvPr/>
              </p:nvSpPr>
              <p:spPr>
                <a:xfrm>
                  <a:off x="7851076" y="3441701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34" name="Group 3350"/>
              <p:cNvGrpSpPr/>
              <p:nvPr/>
            </p:nvGrpSpPr>
            <p:grpSpPr>
              <a:xfrm>
                <a:off x="1011275" y="2859024"/>
                <a:ext cx="1415180" cy="604763"/>
                <a:chOff x="6845883" y="3163597"/>
                <a:chExt cx="1442991" cy="619717"/>
              </a:xfrm>
            </p:grpSpPr>
            <p:sp>
              <p:nvSpPr>
                <p:cNvPr id="132" name="Can 131"/>
                <p:cNvSpPr>
                  <a:spLocks/>
                </p:cNvSpPr>
                <p:nvPr/>
              </p:nvSpPr>
              <p:spPr>
                <a:xfrm>
                  <a:off x="8146228" y="316359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3" name="Can 132"/>
                <p:cNvSpPr>
                  <a:spLocks/>
                </p:cNvSpPr>
                <p:nvPr/>
              </p:nvSpPr>
              <p:spPr>
                <a:xfrm>
                  <a:off x="8053090" y="3255435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4" name="Can 133"/>
                <p:cNvSpPr>
                  <a:spLocks/>
                </p:cNvSpPr>
                <p:nvPr/>
              </p:nvSpPr>
              <p:spPr>
                <a:xfrm>
                  <a:off x="7951286" y="334074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5" name="Can 134"/>
                <p:cNvSpPr>
                  <a:spLocks/>
                </p:cNvSpPr>
                <p:nvPr/>
              </p:nvSpPr>
              <p:spPr>
                <a:xfrm>
                  <a:off x="7851076" y="3441701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36" name="Group 3222"/>
                <p:cNvGrpSpPr/>
                <p:nvPr/>
              </p:nvGrpSpPr>
              <p:grpSpPr>
                <a:xfrm>
                  <a:off x="6934788" y="3537596"/>
                  <a:ext cx="961575" cy="142646"/>
                  <a:chOff x="6913285" y="3754387"/>
                  <a:chExt cx="961575" cy="142646"/>
                </a:xfrm>
              </p:grpSpPr>
              <p:sp>
                <p:nvSpPr>
                  <p:cNvPr id="144" name="Can 143"/>
                  <p:cNvSpPr>
                    <a:spLocks/>
                  </p:cNvSpPr>
                  <p:nvPr/>
                </p:nvSpPr>
                <p:spPr>
                  <a:xfrm>
                    <a:off x="7240857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5" name="Can 144"/>
                  <p:cNvSpPr>
                    <a:spLocks/>
                  </p:cNvSpPr>
                  <p:nvPr/>
                </p:nvSpPr>
                <p:spPr>
                  <a:xfrm>
                    <a:off x="740464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6" name="Can 145"/>
                  <p:cNvSpPr>
                    <a:spLocks/>
                  </p:cNvSpPr>
                  <p:nvPr/>
                </p:nvSpPr>
                <p:spPr>
                  <a:xfrm>
                    <a:off x="756842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7" name="Can 146"/>
                  <p:cNvSpPr>
                    <a:spLocks/>
                  </p:cNvSpPr>
                  <p:nvPr/>
                </p:nvSpPr>
                <p:spPr>
                  <a:xfrm>
                    <a:off x="7732214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8" name="Can 147"/>
                  <p:cNvSpPr>
                    <a:spLocks/>
                  </p:cNvSpPr>
                  <p:nvPr/>
                </p:nvSpPr>
                <p:spPr>
                  <a:xfrm>
                    <a:off x="6913285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9" name="Can 148"/>
                  <p:cNvSpPr>
                    <a:spLocks/>
                  </p:cNvSpPr>
                  <p:nvPr/>
                </p:nvSpPr>
                <p:spPr>
                  <a:xfrm>
                    <a:off x="7077071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37" name="Group 3221"/>
                <p:cNvGrpSpPr/>
                <p:nvPr/>
              </p:nvGrpSpPr>
              <p:grpSpPr>
                <a:xfrm>
                  <a:off x="6845883" y="3640668"/>
                  <a:ext cx="961575" cy="142646"/>
                  <a:chOff x="6913285" y="3754387"/>
                  <a:chExt cx="961575" cy="142646"/>
                </a:xfrm>
              </p:grpSpPr>
              <p:sp>
                <p:nvSpPr>
                  <p:cNvPr id="138" name="Can 137"/>
                  <p:cNvSpPr>
                    <a:spLocks/>
                  </p:cNvSpPr>
                  <p:nvPr/>
                </p:nvSpPr>
                <p:spPr>
                  <a:xfrm>
                    <a:off x="7240857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39" name="Can 138"/>
                  <p:cNvSpPr>
                    <a:spLocks/>
                  </p:cNvSpPr>
                  <p:nvPr/>
                </p:nvSpPr>
                <p:spPr>
                  <a:xfrm>
                    <a:off x="740464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0" name="Can 139"/>
                  <p:cNvSpPr>
                    <a:spLocks/>
                  </p:cNvSpPr>
                  <p:nvPr/>
                </p:nvSpPr>
                <p:spPr>
                  <a:xfrm>
                    <a:off x="756842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1" name="Can 140"/>
                  <p:cNvSpPr>
                    <a:spLocks/>
                  </p:cNvSpPr>
                  <p:nvPr/>
                </p:nvSpPr>
                <p:spPr>
                  <a:xfrm>
                    <a:off x="7732214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2" name="Can 141"/>
                  <p:cNvSpPr>
                    <a:spLocks/>
                  </p:cNvSpPr>
                  <p:nvPr/>
                </p:nvSpPr>
                <p:spPr>
                  <a:xfrm>
                    <a:off x="6913285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3" name="Can 142"/>
                  <p:cNvSpPr>
                    <a:spLocks/>
                  </p:cNvSpPr>
                  <p:nvPr/>
                </p:nvSpPr>
                <p:spPr>
                  <a:xfrm>
                    <a:off x="7077071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  <p:grpSp>
            <p:nvGrpSpPr>
              <p:cNvPr id="35" name="Group 3381"/>
              <p:cNvGrpSpPr/>
              <p:nvPr/>
            </p:nvGrpSpPr>
            <p:grpSpPr>
              <a:xfrm>
                <a:off x="1012747" y="2686149"/>
                <a:ext cx="1415180" cy="604763"/>
                <a:chOff x="6845883" y="3163597"/>
                <a:chExt cx="1442991" cy="619717"/>
              </a:xfrm>
            </p:grpSpPr>
            <p:sp>
              <p:nvSpPr>
                <p:cNvPr id="114" name="Can 113"/>
                <p:cNvSpPr>
                  <a:spLocks/>
                </p:cNvSpPr>
                <p:nvPr/>
              </p:nvSpPr>
              <p:spPr>
                <a:xfrm>
                  <a:off x="8146228" y="316359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5" name="Can 114"/>
                <p:cNvSpPr>
                  <a:spLocks/>
                </p:cNvSpPr>
                <p:nvPr/>
              </p:nvSpPr>
              <p:spPr>
                <a:xfrm>
                  <a:off x="8053090" y="3255435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6" name="Can 115"/>
                <p:cNvSpPr>
                  <a:spLocks/>
                </p:cNvSpPr>
                <p:nvPr/>
              </p:nvSpPr>
              <p:spPr>
                <a:xfrm>
                  <a:off x="7951286" y="334074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7" name="Can 116"/>
                <p:cNvSpPr>
                  <a:spLocks/>
                </p:cNvSpPr>
                <p:nvPr/>
              </p:nvSpPr>
              <p:spPr>
                <a:xfrm>
                  <a:off x="7851076" y="3441701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18" name="Group 3222"/>
                <p:cNvGrpSpPr/>
                <p:nvPr/>
              </p:nvGrpSpPr>
              <p:grpSpPr>
                <a:xfrm>
                  <a:off x="6934788" y="3537596"/>
                  <a:ext cx="961575" cy="142646"/>
                  <a:chOff x="6913285" y="3754387"/>
                  <a:chExt cx="961575" cy="142646"/>
                </a:xfrm>
              </p:grpSpPr>
              <p:sp>
                <p:nvSpPr>
                  <p:cNvPr id="126" name="Can 125"/>
                  <p:cNvSpPr>
                    <a:spLocks/>
                  </p:cNvSpPr>
                  <p:nvPr/>
                </p:nvSpPr>
                <p:spPr>
                  <a:xfrm>
                    <a:off x="7240857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7" name="Can 126"/>
                  <p:cNvSpPr>
                    <a:spLocks/>
                  </p:cNvSpPr>
                  <p:nvPr/>
                </p:nvSpPr>
                <p:spPr>
                  <a:xfrm>
                    <a:off x="740464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8" name="Can 127"/>
                  <p:cNvSpPr>
                    <a:spLocks/>
                  </p:cNvSpPr>
                  <p:nvPr/>
                </p:nvSpPr>
                <p:spPr>
                  <a:xfrm>
                    <a:off x="756842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9" name="Can 128"/>
                  <p:cNvSpPr>
                    <a:spLocks/>
                  </p:cNvSpPr>
                  <p:nvPr/>
                </p:nvSpPr>
                <p:spPr>
                  <a:xfrm>
                    <a:off x="7732214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30" name="Can 129"/>
                  <p:cNvSpPr>
                    <a:spLocks/>
                  </p:cNvSpPr>
                  <p:nvPr/>
                </p:nvSpPr>
                <p:spPr>
                  <a:xfrm>
                    <a:off x="6913285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31" name="Can 130"/>
                  <p:cNvSpPr>
                    <a:spLocks/>
                  </p:cNvSpPr>
                  <p:nvPr/>
                </p:nvSpPr>
                <p:spPr>
                  <a:xfrm>
                    <a:off x="7077071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19" name="Group 3221"/>
                <p:cNvGrpSpPr/>
                <p:nvPr/>
              </p:nvGrpSpPr>
              <p:grpSpPr>
                <a:xfrm>
                  <a:off x="6845883" y="3640668"/>
                  <a:ext cx="961575" cy="142646"/>
                  <a:chOff x="6913285" y="3754387"/>
                  <a:chExt cx="961575" cy="142646"/>
                </a:xfrm>
              </p:grpSpPr>
              <p:sp>
                <p:nvSpPr>
                  <p:cNvPr id="120" name="Can 119"/>
                  <p:cNvSpPr>
                    <a:spLocks/>
                  </p:cNvSpPr>
                  <p:nvPr/>
                </p:nvSpPr>
                <p:spPr>
                  <a:xfrm>
                    <a:off x="7240857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1" name="Can 120"/>
                  <p:cNvSpPr>
                    <a:spLocks/>
                  </p:cNvSpPr>
                  <p:nvPr/>
                </p:nvSpPr>
                <p:spPr>
                  <a:xfrm>
                    <a:off x="740464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2" name="Can 121"/>
                  <p:cNvSpPr>
                    <a:spLocks/>
                  </p:cNvSpPr>
                  <p:nvPr/>
                </p:nvSpPr>
                <p:spPr>
                  <a:xfrm>
                    <a:off x="756842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3" name="Can 122"/>
                  <p:cNvSpPr>
                    <a:spLocks/>
                  </p:cNvSpPr>
                  <p:nvPr/>
                </p:nvSpPr>
                <p:spPr>
                  <a:xfrm>
                    <a:off x="7732214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4" name="Can 123"/>
                  <p:cNvSpPr>
                    <a:spLocks/>
                  </p:cNvSpPr>
                  <p:nvPr/>
                </p:nvSpPr>
                <p:spPr>
                  <a:xfrm>
                    <a:off x="6913285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5" name="Can 124"/>
                  <p:cNvSpPr>
                    <a:spLocks/>
                  </p:cNvSpPr>
                  <p:nvPr/>
                </p:nvSpPr>
                <p:spPr>
                  <a:xfrm>
                    <a:off x="7077071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  <p:grpSp>
            <p:nvGrpSpPr>
              <p:cNvPr id="36" name="Group 4419"/>
              <p:cNvGrpSpPr/>
              <p:nvPr/>
            </p:nvGrpSpPr>
            <p:grpSpPr>
              <a:xfrm>
                <a:off x="1009889" y="2513891"/>
                <a:ext cx="1415180" cy="604763"/>
                <a:chOff x="6845883" y="3163597"/>
                <a:chExt cx="1442991" cy="619717"/>
              </a:xfrm>
            </p:grpSpPr>
            <p:sp>
              <p:nvSpPr>
                <p:cNvPr id="96" name="Can 95"/>
                <p:cNvSpPr>
                  <a:spLocks/>
                </p:cNvSpPr>
                <p:nvPr/>
              </p:nvSpPr>
              <p:spPr>
                <a:xfrm>
                  <a:off x="8146228" y="316359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7" name="Can 96"/>
                <p:cNvSpPr>
                  <a:spLocks/>
                </p:cNvSpPr>
                <p:nvPr/>
              </p:nvSpPr>
              <p:spPr>
                <a:xfrm>
                  <a:off x="8053090" y="3255435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8" name="Can 97"/>
                <p:cNvSpPr>
                  <a:spLocks/>
                </p:cNvSpPr>
                <p:nvPr/>
              </p:nvSpPr>
              <p:spPr>
                <a:xfrm>
                  <a:off x="7951286" y="334074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9" name="Can 98"/>
                <p:cNvSpPr>
                  <a:spLocks/>
                </p:cNvSpPr>
                <p:nvPr/>
              </p:nvSpPr>
              <p:spPr>
                <a:xfrm>
                  <a:off x="7851076" y="3441701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00" name="Group 3222"/>
                <p:cNvGrpSpPr/>
                <p:nvPr/>
              </p:nvGrpSpPr>
              <p:grpSpPr>
                <a:xfrm>
                  <a:off x="6934788" y="3537596"/>
                  <a:ext cx="961575" cy="142646"/>
                  <a:chOff x="6913285" y="3754387"/>
                  <a:chExt cx="961575" cy="142646"/>
                </a:xfrm>
              </p:grpSpPr>
              <p:sp>
                <p:nvSpPr>
                  <p:cNvPr id="108" name="Can 107"/>
                  <p:cNvSpPr>
                    <a:spLocks/>
                  </p:cNvSpPr>
                  <p:nvPr/>
                </p:nvSpPr>
                <p:spPr>
                  <a:xfrm>
                    <a:off x="7240857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9" name="Can 108"/>
                  <p:cNvSpPr>
                    <a:spLocks/>
                  </p:cNvSpPr>
                  <p:nvPr/>
                </p:nvSpPr>
                <p:spPr>
                  <a:xfrm>
                    <a:off x="740464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10" name="Can 109"/>
                  <p:cNvSpPr>
                    <a:spLocks/>
                  </p:cNvSpPr>
                  <p:nvPr/>
                </p:nvSpPr>
                <p:spPr>
                  <a:xfrm>
                    <a:off x="756842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11" name="Can 110"/>
                  <p:cNvSpPr>
                    <a:spLocks/>
                  </p:cNvSpPr>
                  <p:nvPr/>
                </p:nvSpPr>
                <p:spPr>
                  <a:xfrm>
                    <a:off x="7732214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12" name="Can 111"/>
                  <p:cNvSpPr>
                    <a:spLocks/>
                  </p:cNvSpPr>
                  <p:nvPr/>
                </p:nvSpPr>
                <p:spPr>
                  <a:xfrm>
                    <a:off x="6913285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13" name="Can 112"/>
                  <p:cNvSpPr>
                    <a:spLocks/>
                  </p:cNvSpPr>
                  <p:nvPr/>
                </p:nvSpPr>
                <p:spPr>
                  <a:xfrm>
                    <a:off x="7077071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01" name="Group 3221"/>
                <p:cNvGrpSpPr/>
                <p:nvPr/>
              </p:nvGrpSpPr>
              <p:grpSpPr>
                <a:xfrm>
                  <a:off x="6845883" y="3640668"/>
                  <a:ext cx="961575" cy="142646"/>
                  <a:chOff x="6913285" y="3754387"/>
                  <a:chExt cx="961575" cy="142646"/>
                </a:xfrm>
              </p:grpSpPr>
              <p:sp>
                <p:nvSpPr>
                  <p:cNvPr id="102" name="Can 101"/>
                  <p:cNvSpPr>
                    <a:spLocks/>
                  </p:cNvSpPr>
                  <p:nvPr/>
                </p:nvSpPr>
                <p:spPr>
                  <a:xfrm>
                    <a:off x="7240857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3" name="Can 102"/>
                  <p:cNvSpPr>
                    <a:spLocks/>
                  </p:cNvSpPr>
                  <p:nvPr/>
                </p:nvSpPr>
                <p:spPr>
                  <a:xfrm>
                    <a:off x="740464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4" name="Can 103"/>
                  <p:cNvSpPr>
                    <a:spLocks/>
                  </p:cNvSpPr>
                  <p:nvPr/>
                </p:nvSpPr>
                <p:spPr>
                  <a:xfrm>
                    <a:off x="756842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5" name="Can 104"/>
                  <p:cNvSpPr>
                    <a:spLocks/>
                  </p:cNvSpPr>
                  <p:nvPr/>
                </p:nvSpPr>
                <p:spPr>
                  <a:xfrm>
                    <a:off x="7732214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6" name="Can 105"/>
                  <p:cNvSpPr>
                    <a:spLocks/>
                  </p:cNvSpPr>
                  <p:nvPr/>
                </p:nvSpPr>
                <p:spPr>
                  <a:xfrm>
                    <a:off x="6913285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7" name="Can 106"/>
                  <p:cNvSpPr>
                    <a:spLocks/>
                  </p:cNvSpPr>
                  <p:nvPr/>
                </p:nvSpPr>
                <p:spPr>
                  <a:xfrm>
                    <a:off x="7077071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  <p:grpSp>
            <p:nvGrpSpPr>
              <p:cNvPr id="37" name="Group 4546"/>
              <p:cNvGrpSpPr/>
              <p:nvPr/>
            </p:nvGrpSpPr>
            <p:grpSpPr>
              <a:xfrm>
                <a:off x="1008503" y="2341015"/>
                <a:ext cx="1415180" cy="604763"/>
                <a:chOff x="6845883" y="3163597"/>
                <a:chExt cx="1442991" cy="619717"/>
              </a:xfrm>
            </p:grpSpPr>
            <p:sp>
              <p:nvSpPr>
                <p:cNvPr id="78" name="Can 77"/>
                <p:cNvSpPr>
                  <a:spLocks/>
                </p:cNvSpPr>
                <p:nvPr/>
              </p:nvSpPr>
              <p:spPr>
                <a:xfrm>
                  <a:off x="8146228" y="316359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9" name="Can 78"/>
                <p:cNvSpPr>
                  <a:spLocks/>
                </p:cNvSpPr>
                <p:nvPr/>
              </p:nvSpPr>
              <p:spPr>
                <a:xfrm>
                  <a:off x="8053090" y="3255435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0" name="Can 79"/>
                <p:cNvSpPr>
                  <a:spLocks/>
                </p:cNvSpPr>
                <p:nvPr/>
              </p:nvSpPr>
              <p:spPr>
                <a:xfrm>
                  <a:off x="7951286" y="334074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1" name="Can 80"/>
                <p:cNvSpPr>
                  <a:spLocks/>
                </p:cNvSpPr>
                <p:nvPr/>
              </p:nvSpPr>
              <p:spPr>
                <a:xfrm>
                  <a:off x="7851076" y="3441701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82" name="Group 3222"/>
                <p:cNvGrpSpPr/>
                <p:nvPr/>
              </p:nvGrpSpPr>
              <p:grpSpPr>
                <a:xfrm>
                  <a:off x="6934788" y="3537596"/>
                  <a:ext cx="961575" cy="142646"/>
                  <a:chOff x="6913285" y="3754387"/>
                  <a:chExt cx="961575" cy="142646"/>
                </a:xfrm>
              </p:grpSpPr>
              <p:sp>
                <p:nvSpPr>
                  <p:cNvPr id="90" name="Can 89"/>
                  <p:cNvSpPr>
                    <a:spLocks/>
                  </p:cNvSpPr>
                  <p:nvPr/>
                </p:nvSpPr>
                <p:spPr>
                  <a:xfrm>
                    <a:off x="7240857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91" name="Can 90"/>
                  <p:cNvSpPr>
                    <a:spLocks/>
                  </p:cNvSpPr>
                  <p:nvPr/>
                </p:nvSpPr>
                <p:spPr>
                  <a:xfrm>
                    <a:off x="740464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92" name="Can 91"/>
                  <p:cNvSpPr>
                    <a:spLocks/>
                  </p:cNvSpPr>
                  <p:nvPr/>
                </p:nvSpPr>
                <p:spPr>
                  <a:xfrm>
                    <a:off x="756842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93" name="Can 92"/>
                  <p:cNvSpPr>
                    <a:spLocks/>
                  </p:cNvSpPr>
                  <p:nvPr/>
                </p:nvSpPr>
                <p:spPr>
                  <a:xfrm>
                    <a:off x="7732214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94" name="Can 93"/>
                  <p:cNvSpPr>
                    <a:spLocks/>
                  </p:cNvSpPr>
                  <p:nvPr/>
                </p:nvSpPr>
                <p:spPr>
                  <a:xfrm>
                    <a:off x="6913285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95" name="Can 94"/>
                  <p:cNvSpPr>
                    <a:spLocks/>
                  </p:cNvSpPr>
                  <p:nvPr/>
                </p:nvSpPr>
                <p:spPr>
                  <a:xfrm>
                    <a:off x="7077071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83" name="Group 3221"/>
                <p:cNvGrpSpPr/>
                <p:nvPr/>
              </p:nvGrpSpPr>
              <p:grpSpPr>
                <a:xfrm>
                  <a:off x="6845883" y="3640668"/>
                  <a:ext cx="961575" cy="142646"/>
                  <a:chOff x="6913285" y="3754387"/>
                  <a:chExt cx="961575" cy="142646"/>
                </a:xfrm>
              </p:grpSpPr>
              <p:sp>
                <p:nvSpPr>
                  <p:cNvPr id="84" name="Can 83"/>
                  <p:cNvSpPr>
                    <a:spLocks/>
                  </p:cNvSpPr>
                  <p:nvPr/>
                </p:nvSpPr>
                <p:spPr>
                  <a:xfrm>
                    <a:off x="7240857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85" name="Can 84"/>
                  <p:cNvSpPr>
                    <a:spLocks/>
                  </p:cNvSpPr>
                  <p:nvPr/>
                </p:nvSpPr>
                <p:spPr>
                  <a:xfrm>
                    <a:off x="740464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86" name="Can 85"/>
                  <p:cNvSpPr>
                    <a:spLocks/>
                  </p:cNvSpPr>
                  <p:nvPr/>
                </p:nvSpPr>
                <p:spPr>
                  <a:xfrm>
                    <a:off x="756842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87" name="Can 86"/>
                  <p:cNvSpPr>
                    <a:spLocks/>
                  </p:cNvSpPr>
                  <p:nvPr/>
                </p:nvSpPr>
                <p:spPr>
                  <a:xfrm>
                    <a:off x="7732214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88" name="Can 87"/>
                  <p:cNvSpPr>
                    <a:spLocks/>
                  </p:cNvSpPr>
                  <p:nvPr/>
                </p:nvSpPr>
                <p:spPr>
                  <a:xfrm>
                    <a:off x="6913285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89" name="Can 88"/>
                  <p:cNvSpPr>
                    <a:spLocks/>
                  </p:cNvSpPr>
                  <p:nvPr/>
                </p:nvSpPr>
                <p:spPr>
                  <a:xfrm>
                    <a:off x="7077071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  <p:grpSp>
            <p:nvGrpSpPr>
              <p:cNvPr id="38" name="Group 4661"/>
              <p:cNvGrpSpPr/>
              <p:nvPr/>
            </p:nvGrpSpPr>
            <p:grpSpPr>
              <a:xfrm>
                <a:off x="1008512" y="2168139"/>
                <a:ext cx="1415182" cy="604763"/>
                <a:chOff x="6845883" y="3163597"/>
                <a:chExt cx="1442991" cy="619717"/>
              </a:xfrm>
            </p:grpSpPr>
            <p:sp>
              <p:nvSpPr>
                <p:cNvPr id="60" name="Can 59"/>
                <p:cNvSpPr>
                  <a:spLocks/>
                </p:cNvSpPr>
                <p:nvPr/>
              </p:nvSpPr>
              <p:spPr>
                <a:xfrm>
                  <a:off x="8146228" y="316359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1" name="Can 60"/>
                <p:cNvSpPr>
                  <a:spLocks/>
                </p:cNvSpPr>
                <p:nvPr/>
              </p:nvSpPr>
              <p:spPr>
                <a:xfrm>
                  <a:off x="8053090" y="3255435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2" name="Can 61"/>
                <p:cNvSpPr>
                  <a:spLocks/>
                </p:cNvSpPr>
                <p:nvPr/>
              </p:nvSpPr>
              <p:spPr>
                <a:xfrm>
                  <a:off x="7951286" y="334074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3" name="Can 62"/>
                <p:cNvSpPr>
                  <a:spLocks/>
                </p:cNvSpPr>
                <p:nvPr/>
              </p:nvSpPr>
              <p:spPr>
                <a:xfrm>
                  <a:off x="7851076" y="3441701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64" name="Group 3222"/>
                <p:cNvGrpSpPr/>
                <p:nvPr/>
              </p:nvGrpSpPr>
              <p:grpSpPr>
                <a:xfrm>
                  <a:off x="6934788" y="3537596"/>
                  <a:ext cx="961575" cy="142646"/>
                  <a:chOff x="6913285" y="3754387"/>
                  <a:chExt cx="961575" cy="142646"/>
                </a:xfrm>
              </p:grpSpPr>
              <p:sp>
                <p:nvSpPr>
                  <p:cNvPr id="72" name="Can 71"/>
                  <p:cNvSpPr>
                    <a:spLocks/>
                  </p:cNvSpPr>
                  <p:nvPr/>
                </p:nvSpPr>
                <p:spPr>
                  <a:xfrm>
                    <a:off x="7240857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3" name="Can 72"/>
                  <p:cNvSpPr>
                    <a:spLocks/>
                  </p:cNvSpPr>
                  <p:nvPr/>
                </p:nvSpPr>
                <p:spPr>
                  <a:xfrm>
                    <a:off x="740464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4" name="Can 73"/>
                  <p:cNvSpPr>
                    <a:spLocks/>
                  </p:cNvSpPr>
                  <p:nvPr/>
                </p:nvSpPr>
                <p:spPr>
                  <a:xfrm>
                    <a:off x="756842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5" name="Can 74"/>
                  <p:cNvSpPr>
                    <a:spLocks/>
                  </p:cNvSpPr>
                  <p:nvPr/>
                </p:nvSpPr>
                <p:spPr>
                  <a:xfrm>
                    <a:off x="7732214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6" name="Can 75"/>
                  <p:cNvSpPr>
                    <a:spLocks/>
                  </p:cNvSpPr>
                  <p:nvPr/>
                </p:nvSpPr>
                <p:spPr>
                  <a:xfrm>
                    <a:off x="6913285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7" name="Can 76"/>
                  <p:cNvSpPr>
                    <a:spLocks/>
                  </p:cNvSpPr>
                  <p:nvPr/>
                </p:nvSpPr>
                <p:spPr>
                  <a:xfrm>
                    <a:off x="7077071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65" name="Group 3221"/>
                <p:cNvGrpSpPr/>
                <p:nvPr/>
              </p:nvGrpSpPr>
              <p:grpSpPr>
                <a:xfrm>
                  <a:off x="6845883" y="3640668"/>
                  <a:ext cx="961575" cy="142646"/>
                  <a:chOff x="6913285" y="3754387"/>
                  <a:chExt cx="961575" cy="142646"/>
                </a:xfrm>
              </p:grpSpPr>
              <p:sp>
                <p:nvSpPr>
                  <p:cNvPr id="66" name="Can 65"/>
                  <p:cNvSpPr>
                    <a:spLocks/>
                  </p:cNvSpPr>
                  <p:nvPr/>
                </p:nvSpPr>
                <p:spPr>
                  <a:xfrm>
                    <a:off x="7240857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7" name="Can 66"/>
                  <p:cNvSpPr>
                    <a:spLocks/>
                  </p:cNvSpPr>
                  <p:nvPr/>
                </p:nvSpPr>
                <p:spPr>
                  <a:xfrm>
                    <a:off x="740464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8" name="Can 67"/>
                  <p:cNvSpPr>
                    <a:spLocks/>
                  </p:cNvSpPr>
                  <p:nvPr/>
                </p:nvSpPr>
                <p:spPr>
                  <a:xfrm>
                    <a:off x="756842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9" name="Can 68"/>
                  <p:cNvSpPr>
                    <a:spLocks/>
                  </p:cNvSpPr>
                  <p:nvPr/>
                </p:nvSpPr>
                <p:spPr>
                  <a:xfrm>
                    <a:off x="7732214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0" name="Can 69"/>
                  <p:cNvSpPr>
                    <a:spLocks/>
                  </p:cNvSpPr>
                  <p:nvPr/>
                </p:nvSpPr>
                <p:spPr>
                  <a:xfrm>
                    <a:off x="6913285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1" name="Can 70"/>
                  <p:cNvSpPr>
                    <a:spLocks/>
                  </p:cNvSpPr>
                  <p:nvPr/>
                </p:nvSpPr>
                <p:spPr>
                  <a:xfrm>
                    <a:off x="7077071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  <p:grpSp>
            <p:nvGrpSpPr>
              <p:cNvPr id="39" name="Group 3093"/>
              <p:cNvGrpSpPr/>
              <p:nvPr/>
            </p:nvGrpSpPr>
            <p:grpSpPr>
              <a:xfrm>
                <a:off x="1232324" y="2192348"/>
                <a:ext cx="942499" cy="433280"/>
                <a:chOff x="3311779" y="3672498"/>
                <a:chExt cx="961021" cy="443992"/>
              </a:xfrm>
              <a:solidFill>
                <a:schemeClr val="accent3">
                  <a:lumMod val="75000"/>
                </a:schemeClr>
              </a:solidFill>
            </p:grpSpPr>
            <p:grpSp>
              <p:nvGrpSpPr>
                <p:cNvPr id="40" name="Group 2679"/>
                <p:cNvGrpSpPr/>
                <p:nvPr/>
              </p:nvGrpSpPr>
              <p:grpSpPr>
                <a:xfrm>
                  <a:off x="3616579" y="3672498"/>
                  <a:ext cx="656221" cy="164592"/>
                  <a:chOff x="3704488" y="3578583"/>
                  <a:chExt cx="656221" cy="164592"/>
                </a:xfrm>
                <a:grpFill/>
              </p:grpSpPr>
              <p:sp>
                <p:nvSpPr>
                  <p:cNvPr id="56" name="Cube 55"/>
                  <p:cNvSpPr>
                    <a:spLocks noChangeAspect="1"/>
                  </p:cNvSpPr>
                  <p:nvPr/>
                </p:nvSpPr>
                <p:spPr>
                  <a:xfrm>
                    <a:off x="3704488" y="3578583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7" name="Cube 56"/>
                  <p:cNvSpPr>
                    <a:spLocks noChangeAspect="1"/>
                  </p:cNvSpPr>
                  <p:nvPr/>
                </p:nvSpPr>
                <p:spPr>
                  <a:xfrm>
                    <a:off x="3868368" y="3578583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8" name="Cube 57"/>
                  <p:cNvSpPr>
                    <a:spLocks noChangeAspect="1"/>
                  </p:cNvSpPr>
                  <p:nvPr/>
                </p:nvSpPr>
                <p:spPr>
                  <a:xfrm>
                    <a:off x="4032245" y="3578583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9" name="Cube 58"/>
                  <p:cNvSpPr>
                    <a:spLocks noChangeAspect="1"/>
                  </p:cNvSpPr>
                  <p:nvPr/>
                </p:nvSpPr>
                <p:spPr>
                  <a:xfrm>
                    <a:off x="4196120" y="3578583"/>
                    <a:ext cx="164589" cy="164592"/>
                  </a:xfrm>
                  <a:prstGeom prst="cube">
                    <a:avLst/>
                  </a:prstGeom>
                  <a:solidFill>
                    <a:schemeClr val="accent6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41" name="Group 2700"/>
                <p:cNvGrpSpPr/>
                <p:nvPr/>
              </p:nvGrpSpPr>
              <p:grpSpPr>
                <a:xfrm>
                  <a:off x="3516660" y="3761398"/>
                  <a:ext cx="656221" cy="164592"/>
                  <a:chOff x="3704488" y="3578583"/>
                  <a:chExt cx="656221" cy="164592"/>
                </a:xfrm>
                <a:grpFill/>
              </p:grpSpPr>
              <p:sp>
                <p:nvSpPr>
                  <p:cNvPr id="52" name="Cube 51"/>
                  <p:cNvSpPr>
                    <a:spLocks noChangeAspect="1"/>
                  </p:cNvSpPr>
                  <p:nvPr/>
                </p:nvSpPr>
                <p:spPr>
                  <a:xfrm>
                    <a:off x="3704488" y="3578583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3" name="Cube 52"/>
                  <p:cNvSpPr>
                    <a:spLocks noChangeAspect="1"/>
                  </p:cNvSpPr>
                  <p:nvPr/>
                </p:nvSpPr>
                <p:spPr>
                  <a:xfrm>
                    <a:off x="3868369" y="3578583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4" name="Cube 53"/>
                  <p:cNvSpPr>
                    <a:spLocks noChangeAspect="1"/>
                  </p:cNvSpPr>
                  <p:nvPr/>
                </p:nvSpPr>
                <p:spPr>
                  <a:xfrm>
                    <a:off x="4032244" y="3578583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5" name="Cube 54"/>
                  <p:cNvSpPr>
                    <a:spLocks noChangeAspect="1"/>
                  </p:cNvSpPr>
                  <p:nvPr/>
                </p:nvSpPr>
                <p:spPr>
                  <a:xfrm>
                    <a:off x="4196120" y="3578583"/>
                    <a:ext cx="164589" cy="164592"/>
                  </a:xfrm>
                  <a:prstGeom prst="cube">
                    <a:avLst/>
                  </a:prstGeom>
                  <a:solidFill>
                    <a:schemeClr val="accent6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42" name="Group 2721"/>
                <p:cNvGrpSpPr/>
                <p:nvPr/>
              </p:nvGrpSpPr>
              <p:grpSpPr>
                <a:xfrm>
                  <a:off x="3415060" y="3850298"/>
                  <a:ext cx="656221" cy="164592"/>
                  <a:chOff x="3704488" y="3578583"/>
                  <a:chExt cx="656221" cy="164592"/>
                </a:xfrm>
                <a:grpFill/>
              </p:grpSpPr>
              <p:sp>
                <p:nvSpPr>
                  <p:cNvPr id="48" name="Cube 47"/>
                  <p:cNvSpPr>
                    <a:spLocks noChangeAspect="1"/>
                  </p:cNvSpPr>
                  <p:nvPr/>
                </p:nvSpPr>
                <p:spPr>
                  <a:xfrm>
                    <a:off x="3704488" y="3578583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9" name="Cube 48"/>
                  <p:cNvSpPr>
                    <a:spLocks noChangeAspect="1"/>
                  </p:cNvSpPr>
                  <p:nvPr/>
                </p:nvSpPr>
                <p:spPr>
                  <a:xfrm>
                    <a:off x="3868369" y="3578583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0" name="Cube 49"/>
                  <p:cNvSpPr>
                    <a:spLocks noChangeAspect="1"/>
                  </p:cNvSpPr>
                  <p:nvPr/>
                </p:nvSpPr>
                <p:spPr>
                  <a:xfrm>
                    <a:off x="4032244" y="3578583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1" name="Cube 50"/>
                  <p:cNvSpPr>
                    <a:spLocks noChangeAspect="1"/>
                  </p:cNvSpPr>
                  <p:nvPr/>
                </p:nvSpPr>
                <p:spPr>
                  <a:xfrm>
                    <a:off x="4196120" y="3578583"/>
                    <a:ext cx="164589" cy="164592"/>
                  </a:xfrm>
                  <a:prstGeom prst="cube">
                    <a:avLst/>
                  </a:prstGeom>
                  <a:solidFill>
                    <a:schemeClr val="accent6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43" name="Group 2742"/>
                <p:cNvGrpSpPr/>
                <p:nvPr/>
              </p:nvGrpSpPr>
              <p:grpSpPr>
                <a:xfrm>
                  <a:off x="3311779" y="3951898"/>
                  <a:ext cx="656221" cy="164592"/>
                  <a:chOff x="3704488" y="3578583"/>
                  <a:chExt cx="656221" cy="164592"/>
                </a:xfrm>
                <a:grpFill/>
              </p:grpSpPr>
              <p:sp>
                <p:nvSpPr>
                  <p:cNvPr id="44" name="Cube 43"/>
                  <p:cNvSpPr>
                    <a:spLocks noChangeAspect="1"/>
                  </p:cNvSpPr>
                  <p:nvPr/>
                </p:nvSpPr>
                <p:spPr>
                  <a:xfrm>
                    <a:off x="3704488" y="3578583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5" name="Cube 44"/>
                  <p:cNvSpPr>
                    <a:spLocks noChangeAspect="1"/>
                  </p:cNvSpPr>
                  <p:nvPr/>
                </p:nvSpPr>
                <p:spPr>
                  <a:xfrm>
                    <a:off x="3868368" y="3578583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6" name="Cube 45"/>
                  <p:cNvSpPr>
                    <a:spLocks noChangeAspect="1"/>
                  </p:cNvSpPr>
                  <p:nvPr/>
                </p:nvSpPr>
                <p:spPr>
                  <a:xfrm>
                    <a:off x="4032245" y="3578583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7" name="Cube 46"/>
                  <p:cNvSpPr>
                    <a:spLocks noChangeAspect="1"/>
                  </p:cNvSpPr>
                  <p:nvPr/>
                </p:nvSpPr>
                <p:spPr>
                  <a:xfrm>
                    <a:off x="4196120" y="3578583"/>
                    <a:ext cx="164589" cy="164592"/>
                  </a:xfrm>
                  <a:prstGeom prst="cube">
                    <a:avLst/>
                  </a:prstGeom>
                  <a:solidFill>
                    <a:schemeClr val="accent6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</p:grpSp>
      <p:grpSp>
        <p:nvGrpSpPr>
          <p:cNvPr id="154" name="Group 153"/>
          <p:cNvGrpSpPr/>
          <p:nvPr/>
        </p:nvGrpSpPr>
        <p:grpSpPr>
          <a:xfrm>
            <a:off x="4443499" y="1250112"/>
            <a:ext cx="2419145" cy="2536115"/>
            <a:chOff x="3456768" y="1262812"/>
            <a:chExt cx="2419145" cy="2536115"/>
          </a:xfrm>
          <a:solidFill>
            <a:schemeClr val="bg2">
              <a:lumMod val="75000"/>
            </a:schemeClr>
          </a:solidFill>
        </p:grpSpPr>
        <p:cxnSp>
          <p:nvCxnSpPr>
            <p:cNvPr id="155" name="Straight Connector 154"/>
            <p:cNvCxnSpPr/>
            <p:nvPr/>
          </p:nvCxnSpPr>
          <p:spPr>
            <a:xfrm>
              <a:off x="3523569" y="3238186"/>
              <a:ext cx="0" cy="535341"/>
            </a:xfrm>
            <a:prstGeom prst="line">
              <a:avLst/>
            </a:prstGeom>
            <a:grpFill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6" name="Group 155"/>
            <p:cNvGrpSpPr/>
            <p:nvPr/>
          </p:nvGrpSpPr>
          <p:grpSpPr>
            <a:xfrm>
              <a:off x="3456768" y="1262812"/>
              <a:ext cx="2419145" cy="1986593"/>
              <a:chOff x="3456768" y="1262812"/>
              <a:chExt cx="2419145" cy="1986593"/>
            </a:xfrm>
            <a:grpFill/>
          </p:grpSpPr>
          <p:grpSp>
            <p:nvGrpSpPr>
              <p:cNvPr id="168" name="Group 2911"/>
              <p:cNvGrpSpPr/>
              <p:nvPr/>
            </p:nvGrpSpPr>
            <p:grpSpPr>
              <a:xfrm>
                <a:off x="3456768" y="2631028"/>
                <a:ext cx="2412464" cy="618377"/>
                <a:chOff x="1879451" y="4858579"/>
                <a:chExt cx="2459873" cy="633665"/>
              </a:xfrm>
              <a:grpFill/>
            </p:grpSpPr>
            <p:sp>
              <p:nvSpPr>
                <p:cNvPr id="465" name="Cube 464"/>
                <p:cNvSpPr>
                  <a:spLocks noChangeAspect="1"/>
                </p:cNvSpPr>
                <p:nvPr/>
              </p:nvSpPr>
              <p:spPr>
                <a:xfrm>
                  <a:off x="4174735" y="4858579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66" name="Cube 465"/>
                <p:cNvSpPr>
                  <a:spLocks noChangeAspect="1"/>
                </p:cNvSpPr>
                <p:nvPr/>
              </p:nvSpPr>
              <p:spPr>
                <a:xfrm>
                  <a:off x="4086826" y="49524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67" name="Cube 466"/>
                <p:cNvSpPr>
                  <a:spLocks noChangeAspect="1"/>
                </p:cNvSpPr>
                <p:nvPr/>
              </p:nvSpPr>
              <p:spPr>
                <a:xfrm>
                  <a:off x="3986907" y="50413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68" name="Cube 467"/>
                <p:cNvSpPr>
                  <a:spLocks noChangeAspect="1"/>
                </p:cNvSpPr>
                <p:nvPr/>
              </p:nvSpPr>
              <p:spPr>
                <a:xfrm>
                  <a:off x="3885307" y="51302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469" name="Group 2868"/>
                <p:cNvGrpSpPr/>
                <p:nvPr/>
              </p:nvGrpSpPr>
              <p:grpSpPr>
                <a:xfrm>
                  <a:off x="1979370" y="5231894"/>
                  <a:ext cx="1967245" cy="164592"/>
                  <a:chOff x="2432314" y="3487485"/>
                  <a:chExt cx="1967245" cy="164592"/>
                </a:xfrm>
                <a:grpFill/>
              </p:grpSpPr>
              <p:sp>
                <p:nvSpPr>
                  <p:cNvPr id="483" name="Cube 482"/>
                  <p:cNvSpPr>
                    <a:spLocks noChangeAspect="1"/>
                  </p:cNvSpPr>
                  <p:nvPr/>
                </p:nvSpPr>
                <p:spPr>
                  <a:xfrm>
                    <a:off x="243231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84" name="Cube 483"/>
                  <p:cNvSpPr>
                    <a:spLocks noChangeAspect="1"/>
                  </p:cNvSpPr>
                  <p:nvPr/>
                </p:nvSpPr>
                <p:spPr>
                  <a:xfrm>
                    <a:off x="259619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85" name="Cube 484"/>
                  <p:cNvSpPr>
                    <a:spLocks noChangeAspect="1"/>
                  </p:cNvSpPr>
                  <p:nvPr/>
                </p:nvSpPr>
                <p:spPr>
                  <a:xfrm>
                    <a:off x="27600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86" name="Cube 485"/>
                  <p:cNvSpPr>
                    <a:spLocks noChangeAspect="1"/>
                  </p:cNvSpPr>
                  <p:nvPr/>
                </p:nvSpPr>
                <p:spPr>
                  <a:xfrm>
                    <a:off x="292394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87" name="Cube 486"/>
                  <p:cNvSpPr>
                    <a:spLocks noChangeAspect="1"/>
                  </p:cNvSpPr>
                  <p:nvPr/>
                </p:nvSpPr>
                <p:spPr>
                  <a:xfrm>
                    <a:off x="308782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88" name="Cube 487"/>
                  <p:cNvSpPr>
                    <a:spLocks noChangeAspect="1"/>
                  </p:cNvSpPr>
                  <p:nvPr/>
                </p:nvSpPr>
                <p:spPr>
                  <a:xfrm>
                    <a:off x="325170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89" name="Cube 488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90" name="Cube 489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91" name="Cube 490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92" name="Cube 491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93" name="Cube 492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94" name="Cube 493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470" name="Group 2889"/>
                <p:cNvGrpSpPr/>
                <p:nvPr/>
              </p:nvGrpSpPr>
              <p:grpSpPr>
                <a:xfrm>
                  <a:off x="1879451" y="5327652"/>
                  <a:ext cx="1967245" cy="164592"/>
                  <a:chOff x="2432314" y="3487485"/>
                  <a:chExt cx="1967245" cy="164592"/>
                </a:xfrm>
                <a:grpFill/>
              </p:grpSpPr>
              <p:sp>
                <p:nvSpPr>
                  <p:cNvPr id="471" name="Cube 470"/>
                  <p:cNvSpPr>
                    <a:spLocks noChangeAspect="1"/>
                  </p:cNvSpPr>
                  <p:nvPr/>
                </p:nvSpPr>
                <p:spPr>
                  <a:xfrm>
                    <a:off x="243231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72" name="Cube 471"/>
                  <p:cNvSpPr>
                    <a:spLocks noChangeAspect="1"/>
                  </p:cNvSpPr>
                  <p:nvPr/>
                </p:nvSpPr>
                <p:spPr>
                  <a:xfrm>
                    <a:off x="259619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73" name="Cube 472"/>
                  <p:cNvSpPr>
                    <a:spLocks noChangeAspect="1"/>
                  </p:cNvSpPr>
                  <p:nvPr/>
                </p:nvSpPr>
                <p:spPr>
                  <a:xfrm>
                    <a:off x="27600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74" name="Cube 473"/>
                  <p:cNvSpPr>
                    <a:spLocks noChangeAspect="1"/>
                  </p:cNvSpPr>
                  <p:nvPr/>
                </p:nvSpPr>
                <p:spPr>
                  <a:xfrm>
                    <a:off x="292394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75" name="Cube 474"/>
                  <p:cNvSpPr>
                    <a:spLocks noChangeAspect="1"/>
                  </p:cNvSpPr>
                  <p:nvPr/>
                </p:nvSpPr>
                <p:spPr>
                  <a:xfrm>
                    <a:off x="308782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76" name="Cube 475"/>
                  <p:cNvSpPr>
                    <a:spLocks noChangeAspect="1"/>
                  </p:cNvSpPr>
                  <p:nvPr/>
                </p:nvSpPr>
                <p:spPr>
                  <a:xfrm>
                    <a:off x="325170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77" name="Cube 476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78" name="Cube 477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79" name="Cube 478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80" name="Cube 479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81" name="Cube 480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82" name="Cube 481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  <p:grpSp>
            <p:nvGrpSpPr>
              <p:cNvPr id="169" name="Group 2911"/>
              <p:cNvGrpSpPr/>
              <p:nvPr/>
            </p:nvGrpSpPr>
            <p:grpSpPr>
              <a:xfrm>
                <a:off x="3456769" y="2467790"/>
                <a:ext cx="2412465" cy="618377"/>
                <a:chOff x="1879451" y="4858579"/>
                <a:chExt cx="2459873" cy="633665"/>
              </a:xfrm>
              <a:grpFill/>
            </p:grpSpPr>
            <p:sp>
              <p:nvSpPr>
                <p:cNvPr id="435" name="Cube 434"/>
                <p:cNvSpPr>
                  <a:spLocks noChangeAspect="1"/>
                </p:cNvSpPr>
                <p:nvPr/>
              </p:nvSpPr>
              <p:spPr>
                <a:xfrm>
                  <a:off x="4174735" y="4858579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36" name="Cube 435"/>
                <p:cNvSpPr>
                  <a:spLocks noChangeAspect="1"/>
                </p:cNvSpPr>
                <p:nvPr/>
              </p:nvSpPr>
              <p:spPr>
                <a:xfrm>
                  <a:off x="4086826" y="49524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37" name="Cube 436"/>
                <p:cNvSpPr>
                  <a:spLocks noChangeAspect="1"/>
                </p:cNvSpPr>
                <p:nvPr/>
              </p:nvSpPr>
              <p:spPr>
                <a:xfrm>
                  <a:off x="3986907" y="50413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38" name="Cube 437"/>
                <p:cNvSpPr>
                  <a:spLocks noChangeAspect="1"/>
                </p:cNvSpPr>
                <p:nvPr/>
              </p:nvSpPr>
              <p:spPr>
                <a:xfrm>
                  <a:off x="3885307" y="51302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439" name="Group 2868"/>
                <p:cNvGrpSpPr/>
                <p:nvPr/>
              </p:nvGrpSpPr>
              <p:grpSpPr>
                <a:xfrm>
                  <a:off x="1979370" y="5231894"/>
                  <a:ext cx="1967245" cy="164592"/>
                  <a:chOff x="2432314" y="3487485"/>
                  <a:chExt cx="1967245" cy="164592"/>
                </a:xfrm>
                <a:grpFill/>
              </p:grpSpPr>
              <p:sp>
                <p:nvSpPr>
                  <p:cNvPr id="453" name="Cube 452"/>
                  <p:cNvSpPr>
                    <a:spLocks noChangeAspect="1"/>
                  </p:cNvSpPr>
                  <p:nvPr/>
                </p:nvSpPr>
                <p:spPr>
                  <a:xfrm>
                    <a:off x="243231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54" name="Cube 453"/>
                  <p:cNvSpPr>
                    <a:spLocks noChangeAspect="1"/>
                  </p:cNvSpPr>
                  <p:nvPr/>
                </p:nvSpPr>
                <p:spPr>
                  <a:xfrm>
                    <a:off x="259619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55" name="Cube 454"/>
                  <p:cNvSpPr>
                    <a:spLocks noChangeAspect="1"/>
                  </p:cNvSpPr>
                  <p:nvPr/>
                </p:nvSpPr>
                <p:spPr>
                  <a:xfrm>
                    <a:off x="27600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56" name="Cube 455"/>
                  <p:cNvSpPr>
                    <a:spLocks noChangeAspect="1"/>
                  </p:cNvSpPr>
                  <p:nvPr/>
                </p:nvSpPr>
                <p:spPr>
                  <a:xfrm>
                    <a:off x="292394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57" name="Cube 456"/>
                  <p:cNvSpPr>
                    <a:spLocks noChangeAspect="1"/>
                  </p:cNvSpPr>
                  <p:nvPr/>
                </p:nvSpPr>
                <p:spPr>
                  <a:xfrm>
                    <a:off x="308782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58" name="Cube 457"/>
                  <p:cNvSpPr>
                    <a:spLocks noChangeAspect="1"/>
                  </p:cNvSpPr>
                  <p:nvPr/>
                </p:nvSpPr>
                <p:spPr>
                  <a:xfrm>
                    <a:off x="325170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59" name="Cube 458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60" name="Cube 459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61" name="Cube 460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62" name="Cube 461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63" name="Cube 462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64" name="Cube 463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440" name="Group 2889"/>
                <p:cNvGrpSpPr/>
                <p:nvPr/>
              </p:nvGrpSpPr>
              <p:grpSpPr>
                <a:xfrm>
                  <a:off x="1879451" y="5327652"/>
                  <a:ext cx="1967245" cy="164592"/>
                  <a:chOff x="2432314" y="3487485"/>
                  <a:chExt cx="1967245" cy="164592"/>
                </a:xfrm>
                <a:grpFill/>
              </p:grpSpPr>
              <p:sp>
                <p:nvSpPr>
                  <p:cNvPr id="441" name="Cube 440"/>
                  <p:cNvSpPr>
                    <a:spLocks noChangeAspect="1"/>
                  </p:cNvSpPr>
                  <p:nvPr/>
                </p:nvSpPr>
                <p:spPr>
                  <a:xfrm>
                    <a:off x="243231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42" name="Cube 441"/>
                  <p:cNvSpPr>
                    <a:spLocks noChangeAspect="1"/>
                  </p:cNvSpPr>
                  <p:nvPr/>
                </p:nvSpPr>
                <p:spPr>
                  <a:xfrm>
                    <a:off x="259619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43" name="Cube 442"/>
                  <p:cNvSpPr>
                    <a:spLocks noChangeAspect="1"/>
                  </p:cNvSpPr>
                  <p:nvPr/>
                </p:nvSpPr>
                <p:spPr>
                  <a:xfrm>
                    <a:off x="27600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44" name="Cube 443"/>
                  <p:cNvSpPr>
                    <a:spLocks noChangeAspect="1"/>
                  </p:cNvSpPr>
                  <p:nvPr/>
                </p:nvSpPr>
                <p:spPr>
                  <a:xfrm>
                    <a:off x="292394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45" name="Cube 444"/>
                  <p:cNvSpPr>
                    <a:spLocks noChangeAspect="1"/>
                  </p:cNvSpPr>
                  <p:nvPr/>
                </p:nvSpPr>
                <p:spPr>
                  <a:xfrm>
                    <a:off x="308782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46" name="Cube 445"/>
                  <p:cNvSpPr>
                    <a:spLocks noChangeAspect="1"/>
                  </p:cNvSpPr>
                  <p:nvPr/>
                </p:nvSpPr>
                <p:spPr>
                  <a:xfrm>
                    <a:off x="325170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47" name="Cube 446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48" name="Cube 447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49" name="Cube 448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50" name="Cube 449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51" name="Cube 450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52" name="Cube 451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  <p:grpSp>
            <p:nvGrpSpPr>
              <p:cNvPr id="170" name="Group 2911"/>
              <p:cNvGrpSpPr/>
              <p:nvPr/>
            </p:nvGrpSpPr>
            <p:grpSpPr>
              <a:xfrm>
                <a:off x="3456768" y="2302151"/>
                <a:ext cx="2412464" cy="618377"/>
                <a:chOff x="1879451" y="4858579"/>
                <a:chExt cx="2459873" cy="633665"/>
              </a:xfrm>
              <a:grpFill/>
            </p:grpSpPr>
            <p:sp>
              <p:nvSpPr>
                <p:cNvPr id="405" name="Cube 404"/>
                <p:cNvSpPr>
                  <a:spLocks noChangeAspect="1"/>
                </p:cNvSpPr>
                <p:nvPr/>
              </p:nvSpPr>
              <p:spPr>
                <a:xfrm>
                  <a:off x="4174735" y="4858579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06" name="Cube 405"/>
                <p:cNvSpPr>
                  <a:spLocks noChangeAspect="1"/>
                </p:cNvSpPr>
                <p:nvPr/>
              </p:nvSpPr>
              <p:spPr>
                <a:xfrm>
                  <a:off x="4086826" y="49524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07" name="Cube 406"/>
                <p:cNvSpPr>
                  <a:spLocks noChangeAspect="1"/>
                </p:cNvSpPr>
                <p:nvPr/>
              </p:nvSpPr>
              <p:spPr>
                <a:xfrm>
                  <a:off x="3986907" y="50413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08" name="Cube 407"/>
                <p:cNvSpPr>
                  <a:spLocks noChangeAspect="1"/>
                </p:cNvSpPr>
                <p:nvPr/>
              </p:nvSpPr>
              <p:spPr>
                <a:xfrm>
                  <a:off x="3885307" y="51302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409" name="Group 2868"/>
                <p:cNvGrpSpPr/>
                <p:nvPr/>
              </p:nvGrpSpPr>
              <p:grpSpPr>
                <a:xfrm>
                  <a:off x="1979370" y="5231894"/>
                  <a:ext cx="1967245" cy="164592"/>
                  <a:chOff x="2432314" y="3487485"/>
                  <a:chExt cx="1967245" cy="164592"/>
                </a:xfrm>
                <a:grpFill/>
              </p:grpSpPr>
              <p:sp>
                <p:nvSpPr>
                  <p:cNvPr id="423" name="Cube 422"/>
                  <p:cNvSpPr>
                    <a:spLocks noChangeAspect="1"/>
                  </p:cNvSpPr>
                  <p:nvPr/>
                </p:nvSpPr>
                <p:spPr>
                  <a:xfrm>
                    <a:off x="243231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24" name="Cube 423"/>
                  <p:cNvSpPr>
                    <a:spLocks noChangeAspect="1"/>
                  </p:cNvSpPr>
                  <p:nvPr/>
                </p:nvSpPr>
                <p:spPr>
                  <a:xfrm>
                    <a:off x="259619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25" name="Cube 424"/>
                  <p:cNvSpPr>
                    <a:spLocks noChangeAspect="1"/>
                  </p:cNvSpPr>
                  <p:nvPr/>
                </p:nvSpPr>
                <p:spPr>
                  <a:xfrm>
                    <a:off x="27600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26" name="Cube 425"/>
                  <p:cNvSpPr>
                    <a:spLocks noChangeAspect="1"/>
                  </p:cNvSpPr>
                  <p:nvPr/>
                </p:nvSpPr>
                <p:spPr>
                  <a:xfrm>
                    <a:off x="292394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27" name="Cube 426"/>
                  <p:cNvSpPr>
                    <a:spLocks noChangeAspect="1"/>
                  </p:cNvSpPr>
                  <p:nvPr/>
                </p:nvSpPr>
                <p:spPr>
                  <a:xfrm>
                    <a:off x="308782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28" name="Cube 427"/>
                  <p:cNvSpPr>
                    <a:spLocks noChangeAspect="1"/>
                  </p:cNvSpPr>
                  <p:nvPr/>
                </p:nvSpPr>
                <p:spPr>
                  <a:xfrm>
                    <a:off x="325170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29" name="Cube 428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30" name="Cube 429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31" name="Cube 430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32" name="Cube 431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33" name="Cube 432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34" name="Cube 433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410" name="Group 2889"/>
                <p:cNvGrpSpPr/>
                <p:nvPr/>
              </p:nvGrpSpPr>
              <p:grpSpPr>
                <a:xfrm>
                  <a:off x="1879451" y="5327652"/>
                  <a:ext cx="1967245" cy="164592"/>
                  <a:chOff x="2432314" y="3487485"/>
                  <a:chExt cx="1967245" cy="164592"/>
                </a:xfrm>
                <a:grpFill/>
              </p:grpSpPr>
              <p:sp>
                <p:nvSpPr>
                  <p:cNvPr id="411" name="Cube 410"/>
                  <p:cNvSpPr>
                    <a:spLocks noChangeAspect="1"/>
                  </p:cNvSpPr>
                  <p:nvPr/>
                </p:nvSpPr>
                <p:spPr>
                  <a:xfrm>
                    <a:off x="243231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12" name="Cube 411"/>
                  <p:cNvSpPr>
                    <a:spLocks noChangeAspect="1"/>
                  </p:cNvSpPr>
                  <p:nvPr/>
                </p:nvSpPr>
                <p:spPr>
                  <a:xfrm>
                    <a:off x="259619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13" name="Cube 412"/>
                  <p:cNvSpPr>
                    <a:spLocks noChangeAspect="1"/>
                  </p:cNvSpPr>
                  <p:nvPr/>
                </p:nvSpPr>
                <p:spPr>
                  <a:xfrm>
                    <a:off x="27600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14" name="Cube 413"/>
                  <p:cNvSpPr>
                    <a:spLocks noChangeAspect="1"/>
                  </p:cNvSpPr>
                  <p:nvPr/>
                </p:nvSpPr>
                <p:spPr>
                  <a:xfrm>
                    <a:off x="292394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15" name="Cube 414"/>
                  <p:cNvSpPr>
                    <a:spLocks noChangeAspect="1"/>
                  </p:cNvSpPr>
                  <p:nvPr/>
                </p:nvSpPr>
                <p:spPr>
                  <a:xfrm>
                    <a:off x="308782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16" name="Cube 415"/>
                  <p:cNvSpPr>
                    <a:spLocks noChangeAspect="1"/>
                  </p:cNvSpPr>
                  <p:nvPr/>
                </p:nvSpPr>
                <p:spPr>
                  <a:xfrm>
                    <a:off x="325170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17" name="Cube 416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18" name="Cube 417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19" name="Cube 418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20" name="Cube 419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21" name="Cube 420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22" name="Cube 421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  <p:grpSp>
            <p:nvGrpSpPr>
              <p:cNvPr id="171" name="Group 2911"/>
              <p:cNvGrpSpPr/>
              <p:nvPr/>
            </p:nvGrpSpPr>
            <p:grpSpPr>
              <a:xfrm>
                <a:off x="3456770" y="2129275"/>
                <a:ext cx="2412465" cy="618377"/>
                <a:chOff x="1879451" y="4858579"/>
                <a:chExt cx="2459873" cy="633665"/>
              </a:xfrm>
              <a:grpFill/>
            </p:grpSpPr>
            <p:sp>
              <p:nvSpPr>
                <p:cNvPr id="375" name="Cube 374"/>
                <p:cNvSpPr>
                  <a:spLocks noChangeAspect="1"/>
                </p:cNvSpPr>
                <p:nvPr/>
              </p:nvSpPr>
              <p:spPr>
                <a:xfrm>
                  <a:off x="4174735" y="4858579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6" name="Cube 375"/>
                <p:cNvSpPr>
                  <a:spLocks noChangeAspect="1"/>
                </p:cNvSpPr>
                <p:nvPr/>
              </p:nvSpPr>
              <p:spPr>
                <a:xfrm>
                  <a:off x="4086826" y="49524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7" name="Cube 376"/>
                <p:cNvSpPr>
                  <a:spLocks noChangeAspect="1"/>
                </p:cNvSpPr>
                <p:nvPr/>
              </p:nvSpPr>
              <p:spPr>
                <a:xfrm>
                  <a:off x="3986907" y="50413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8" name="Cube 377"/>
                <p:cNvSpPr>
                  <a:spLocks noChangeAspect="1"/>
                </p:cNvSpPr>
                <p:nvPr/>
              </p:nvSpPr>
              <p:spPr>
                <a:xfrm>
                  <a:off x="3885307" y="51302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379" name="Group 2868"/>
                <p:cNvGrpSpPr/>
                <p:nvPr/>
              </p:nvGrpSpPr>
              <p:grpSpPr>
                <a:xfrm>
                  <a:off x="1979370" y="5231894"/>
                  <a:ext cx="1967245" cy="164592"/>
                  <a:chOff x="2432314" y="3487485"/>
                  <a:chExt cx="1967245" cy="164592"/>
                </a:xfrm>
                <a:grpFill/>
              </p:grpSpPr>
              <p:sp>
                <p:nvSpPr>
                  <p:cNvPr id="393" name="Cube 392"/>
                  <p:cNvSpPr>
                    <a:spLocks noChangeAspect="1"/>
                  </p:cNvSpPr>
                  <p:nvPr/>
                </p:nvSpPr>
                <p:spPr>
                  <a:xfrm>
                    <a:off x="243231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94" name="Cube 393"/>
                  <p:cNvSpPr>
                    <a:spLocks noChangeAspect="1"/>
                  </p:cNvSpPr>
                  <p:nvPr/>
                </p:nvSpPr>
                <p:spPr>
                  <a:xfrm>
                    <a:off x="259619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95" name="Cube 394"/>
                  <p:cNvSpPr>
                    <a:spLocks noChangeAspect="1"/>
                  </p:cNvSpPr>
                  <p:nvPr/>
                </p:nvSpPr>
                <p:spPr>
                  <a:xfrm>
                    <a:off x="27600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96" name="Cube 395"/>
                  <p:cNvSpPr>
                    <a:spLocks noChangeAspect="1"/>
                  </p:cNvSpPr>
                  <p:nvPr/>
                </p:nvSpPr>
                <p:spPr>
                  <a:xfrm>
                    <a:off x="292394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97" name="Cube 396"/>
                  <p:cNvSpPr>
                    <a:spLocks noChangeAspect="1"/>
                  </p:cNvSpPr>
                  <p:nvPr/>
                </p:nvSpPr>
                <p:spPr>
                  <a:xfrm>
                    <a:off x="308782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98" name="Cube 397"/>
                  <p:cNvSpPr>
                    <a:spLocks noChangeAspect="1"/>
                  </p:cNvSpPr>
                  <p:nvPr/>
                </p:nvSpPr>
                <p:spPr>
                  <a:xfrm>
                    <a:off x="325170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99" name="Cube 398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00" name="Cube 399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01" name="Cube 400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02" name="Cube 401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03" name="Cube 402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04" name="Cube 403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380" name="Group 2889"/>
                <p:cNvGrpSpPr/>
                <p:nvPr/>
              </p:nvGrpSpPr>
              <p:grpSpPr>
                <a:xfrm>
                  <a:off x="1879451" y="5327652"/>
                  <a:ext cx="1967245" cy="164592"/>
                  <a:chOff x="2432314" y="3487485"/>
                  <a:chExt cx="1967245" cy="164592"/>
                </a:xfrm>
                <a:grpFill/>
              </p:grpSpPr>
              <p:sp>
                <p:nvSpPr>
                  <p:cNvPr id="381" name="Cube 380"/>
                  <p:cNvSpPr>
                    <a:spLocks noChangeAspect="1"/>
                  </p:cNvSpPr>
                  <p:nvPr/>
                </p:nvSpPr>
                <p:spPr>
                  <a:xfrm>
                    <a:off x="243231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82" name="Cube 381"/>
                  <p:cNvSpPr>
                    <a:spLocks noChangeAspect="1"/>
                  </p:cNvSpPr>
                  <p:nvPr/>
                </p:nvSpPr>
                <p:spPr>
                  <a:xfrm>
                    <a:off x="259619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83" name="Cube 382"/>
                  <p:cNvSpPr>
                    <a:spLocks noChangeAspect="1"/>
                  </p:cNvSpPr>
                  <p:nvPr/>
                </p:nvSpPr>
                <p:spPr>
                  <a:xfrm>
                    <a:off x="27600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84" name="Cube 383"/>
                  <p:cNvSpPr>
                    <a:spLocks noChangeAspect="1"/>
                  </p:cNvSpPr>
                  <p:nvPr/>
                </p:nvSpPr>
                <p:spPr>
                  <a:xfrm>
                    <a:off x="292394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85" name="Cube 384"/>
                  <p:cNvSpPr>
                    <a:spLocks noChangeAspect="1"/>
                  </p:cNvSpPr>
                  <p:nvPr/>
                </p:nvSpPr>
                <p:spPr>
                  <a:xfrm>
                    <a:off x="308782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86" name="Cube 385"/>
                  <p:cNvSpPr>
                    <a:spLocks noChangeAspect="1"/>
                  </p:cNvSpPr>
                  <p:nvPr/>
                </p:nvSpPr>
                <p:spPr>
                  <a:xfrm>
                    <a:off x="325170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87" name="Cube 386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88" name="Cube 387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89" name="Cube 388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90" name="Cube 389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91" name="Cube 390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92" name="Cube 391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  <p:grpSp>
            <p:nvGrpSpPr>
              <p:cNvPr id="172" name="Group 2911"/>
              <p:cNvGrpSpPr/>
              <p:nvPr/>
            </p:nvGrpSpPr>
            <p:grpSpPr>
              <a:xfrm>
                <a:off x="3458441" y="1956399"/>
                <a:ext cx="2412464" cy="618377"/>
                <a:chOff x="1879451" y="4858579"/>
                <a:chExt cx="2459873" cy="633665"/>
              </a:xfrm>
              <a:grpFill/>
            </p:grpSpPr>
            <p:sp>
              <p:nvSpPr>
                <p:cNvPr id="345" name="Cube 344"/>
                <p:cNvSpPr>
                  <a:spLocks noChangeAspect="1"/>
                </p:cNvSpPr>
                <p:nvPr/>
              </p:nvSpPr>
              <p:spPr>
                <a:xfrm>
                  <a:off x="4174735" y="4858579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46" name="Cube 345"/>
                <p:cNvSpPr>
                  <a:spLocks noChangeAspect="1"/>
                </p:cNvSpPr>
                <p:nvPr/>
              </p:nvSpPr>
              <p:spPr>
                <a:xfrm>
                  <a:off x="4086826" y="49524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47" name="Cube 346"/>
                <p:cNvSpPr>
                  <a:spLocks noChangeAspect="1"/>
                </p:cNvSpPr>
                <p:nvPr/>
              </p:nvSpPr>
              <p:spPr>
                <a:xfrm>
                  <a:off x="3986907" y="50413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48" name="Cube 347"/>
                <p:cNvSpPr>
                  <a:spLocks noChangeAspect="1"/>
                </p:cNvSpPr>
                <p:nvPr/>
              </p:nvSpPr>
              <p:spPr>
                <a:xfrm>
                  <a:off x="3885307" y="51302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349" name="Group 2868"/>
                <p:cNvGrpSpPr/>
                <p:nvPr/>
              </p:nvGrpSpPr>
              <p:grpSpPr>
                <a:xfrm>
                  <a:off x="1979370" y="5231894"/>
                  <a:ext cx="1967245" cy="164592"/>
                  <a:chOff x="2432314" y="3487485"/>
                  <a:chExt cx="1967245" cy="164592"/>
                </a:xfrm>
                <a:grpFill/>
              </p:grpSpPr>
              <p:sp>
                <p:nvSpPr>
                  <p:cNvPr id="363" name="Cube 362"/>
                  <p:cNvSpPr>
                    <a:spLocks noChangeAspect="1"/>
                  </p:cNvSpPr>
                  <p:nvPr/>
                </p:nvSpPr>
                <p:spPr>
                  <a:xfrm>
                    <a:off x="243231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64" name="Cube 363"/>
                  <p:cNvSpPr>
                    <a:spLocks noChangeAspect="1"/>
                  </p:cNvSpPr>
                  <p:nvPr/>
                </p:nvSpPr>
                <p:spPr>
                  <a:xfrm>
                    <a:off x="259619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65" name="Cube 364"/>
                  <p:cNvSpPr>
                    <a:spLocks noChangeAspect="1"/>
                  </p:cNvSpPr>
                  <p:nvPr/>
                </p:nvSpPr>
                <p:spPr>
                  <a:xfrm>
                    <a:off x="27600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66" name="Cube 365"/>
                  <p:cNvSpPr>
                    <a:spLocks noChangeAspect="1"/>
                  </p:cNvSpPr>
                  <p:nvPr/>
                </p:nvSpPr>
                <p:spPr>
                  <a:xfrm>
                    <a:off x="292394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67" name="Cube 366"/>
                  <p:cNvSpPr>
                    <a:spLocks noChangeAspect="1"/>
                  </p:cNvSpPr>
                  <p:nvPr/>
                </p:nvSpPr>
                <p:spPr>
                  <a:xfrm>
                    <a:off x="308782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68" name="Cube 367"/>
                  <p:cNvSpPr>
                    <a:spLocks noChangeAspect="1"/>
                  </p:cNvSpPr>
                  <p:nvPr/>
                </p:nvSpPr>
                <p:spPr>
                  <a:xfrm>
                    <a:off x="325170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69" name="Cube 368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70" name="Cube 369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71" name="Cube 370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72" name="Cube 371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73" name="Cube 372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74" name="Cube 373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350" name="Group 2889"/>
                <p:cNvGrpSpPr/>
                <p:nvPr/>
              </p:nvGrpSpPr>
              <p:grpSpPr>
                <a:xfrm>
                  <a:off x="1879451" y="5327652"/>
                  <a:ext cx="1967245" cy="164592"/>
                  <a:chOff x="2432314" y="3487485"/>
                  <a:chExt cx="1967245" cy="164592"/>
                </a:xfrm>
                <a:grpFill/>
              </p:grpSpPr>
              <p:sp>
                <p:nvSpPr>
                  <p:cNvPr id="351" name="Cube 350"/>
                  <p:cNvSpPr>
                    <a:spLocks noChangeAspect="1"/>
                  </p:cNvSpPr>
                  <p:nvPr/>
                </p:nvSpPr>
                <p:spPr>
                  <a:xfrm>
                    <a:off x="243231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52" name="Cube 351"/>
                  <p:cNvSpPr>
                    <a:spLocks noChangeAspect="1"/>
                  </p:cNvSpPr>
                  <p:nvPr/>
                </p:nvSpPr>
                <p:spPr>
                  <a:xfrm>
                    <a:off x="259619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53" name="Cube 352"/>
                  <p:cNvSpPr>
                    <a:spLocks noChangeAspect="1"/>
                  </p:cNvSpPr>
                  <p:nvPr/>
                </p:nvSpPr>
                <p:spPr>
                  <a:xfrm>
                    <a:off x="27600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54" name="Cube 353"/>
                  <p:cNvSpPr>
                    <a:spLocks noChangeAspect="1"/>
                  </p:cNvSpPr>
                  <p:nvPr/>
                </p:nvSpPr>
                <p:spPr>
                  <a:xfrm>
                    <a:off x="292394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55" name="Cube 354"/>
                  <p:cNvSpPr>
                    <a:spLocks noChangeAspect="1"/>
                  </p:cNvSpPr>
                  <p:nvPr/>
                </p:nvSpPr>
                <p:spPr>
                  <a:xfrm>
                    <a:off x="308782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56" name="Cube 355"/>
                  <p:cNvSpPr>
                    <a:spLocks noChangeAspect="1"/>
                  </p:cNvSpPr>
                  <p:nvPr/>
                </p:nvSpPr>
                <p:spPr>
                  <a:xfrm>
                    <a:off x="325170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57" name="Cube 356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58" name="Cube 357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59" name="Cube 358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60" name="Cube 359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61" name="Cube 360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62" name="Cube 361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  <p:grpSp>
            <p:nvGrpSpPr>
              <p:cNvPr id="173" name="Group 5020"/>
              <p:cNvGrpSpPr/>
              <p:nvPr/>
            </p:nvGrpSpPr>
            <p:grpSpPr>
              <a:xfrm>
                <a:off x="3458441" y="1783612"/>
                <a:ext cx="2412464" cy="618377"/>
                <a:chOff x="1879451" y="4858579"/>
                <a:chExt cx="2459873" cy="633665"/>
              </a:xfrm>
              <a:grpFill/>
            </p:grpSpPr>
            <p:sp>
              <p:nvSpPr>
                <p:cNvPr id="315" name="Cube 314"/>
                <p:cNvSpPr>
                  <a:spLocks noChangeAspect="1"/>
                </p:cNvSpPr>
                <p:nvPr/>
              </p:nvSpPr>
              <p:spPr>
                <a:xfrm>
                  <a:off x="4174735" y="4858579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16" name="Cube 315"/>
                <p:cNvSpPr>
                  <a:spLocks noChangeAspect="1"/>
                </p:cNvSpPr>
                <p:nvPr/>
              </p:nvSpPr>
              <p:spPr>
                <a:xfrm>
                  <a:off x="4086826" y="49524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17" name="Cube 316"/>
                <p:cNvSpPr>
                  <a:spLocks noChangeAspect="1"/>
                </p:cNvSpPr>
                <p:nvPr/>
              </p:nvSpPr>
              <p:spPr>
                <a:xfrm>
                  <a:off x="3986907" y="50413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18" name="Cube 317"/>
                <p:cNvSpPr>
                  <a:spLocks noChangeAspect="1"/>
                </p:cNvSpPr>
                <p:nvPr/>
              </p:nvSpPr>
              <p:spPr>
                <a:xfrm>
                  <a:off x="3885307" y="51302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319" name="Group 2868"/>
                <p:cNvGrpSpPr/>
                <p:nvPr/>
              </p:nvGrpSpPr>
              <p:grpSpPr>
                <a:xfrm>
                  <a:off x="1979370" y="5231894"/>
                  <a:ext cx="1967245" cy="164592"/>
                  <a:chOff x="2432314" y="3487485"/>
                  <a:chExt cx="1967245" cy="164592"/>
                </a:xfrm>
                <a:grpFill/>
              </p:grpSpPr>
              <p:sp>
                <p:nvSpPr>
                  <p:cNvPr id="333" name="Cube 332"/>
                  <p:cNvSpPr>
                    <a:spLocks noChangeAspect="1"/>
                  </p:cNvSpPr>
                  <p:nvPr/>
                </p:nvSpPr>
                <p:spPr>
                  <a:xfrm>
                    <a:off x="243231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34" name="Cube 333"/>
                  <p:cNvSpPr>
                    <a:spLocks noChangeAspect="1"/>
                  </p:cNvSpPr>
                  <p:nvPr/>
                </p:nvSpPr>
                <p:spPr>
                  <a:xfrm>
                    <a:off x="259619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35" name="Cube 334"/>
                  <p:cNvSpPr>
                    <a:spLocks noChangeAspect="1"/>
                  </p:cNvSpPr>
                  <p:nvPr/>
                </p:nvSpPr>
                <p:spPr>
                  <a:xfrm>
                    <a:off x="27600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36" name="Cube 335"/>
                  <p:cNvSpPr>
                    <a:spLocks noChangeAspect="1"/>
                  </p:cNvSpPr>
                  <p:nvPr/>
                </p:nvSpPr>
                <p:spPr>
                  <a:xfrm>
                    <a:off x="292394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37" name="Cube 336"/>
                  <p:cNvSpPr>
                    <a:spLocks noChangeAspect="1"/>
                  </p:cNvSpPr>
                  <p:nvPr/>
                </p:nvSpPr>
                <p:spPr>
                  <a:xfrm>
                    <a:off x="308782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38" name="Cube 337"/>
                  <p:cNvSpPr>
                    <a:spLocks noChangeAspect="1"/>
                  </p:cNvSpPr>
                  <p:nvPr/>
                </p:nvSpPr>
                <p:spPr>
                  <a:xfrm>
                    <a:off x="325170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39" name="Cube 338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40" name="Cube 339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41" name="Cube 340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42" name="Cube 341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43" name="Cube 342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44" name="Cube 343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320" name="Group 2889"/>
                <p:cNvGrpSpPr/>
                <p:nvPr/>
              </p:nvGrpSpPr>
              <p:grpSpPr>
                <a:xfrm>
                  <a:off x="1879451" y="5327652"/>
                  <a:ext cx="1967245" cy="164592"/>
                  <a:chOff x="2432314" y="3487485"/>
                  <a:chExt cx="1967245" cy="164592"/>
                </a:xfrm>
                <a:grpFill/>
              </p:grpSpPr>
              <p:sp>
                <p:nvSpPr>
                  <p:cNvPr id="321" name="Cube 320"/>
                  <p:cNvSpPr>
                    <a:spLocks noChangeAspect="1"/>
                  </p:cNvSpPr>
                  <p:nvPr/>
                </p:nvSpPr>
                <p:spPr>
                  <a:xfrm>
                    <a:off x="243231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22" name="Cube 321"/>
                  <p:cNvSpPr>
                    <a:spLocks noChangeAspect="1"/>
                  </p:cNvSpPr>
                  <p:nvPr/>
                </p:nvSpPr>
                <p:spPr>
                  <a:xfrm>
                    <a:off x="259619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23" name="Cube 322"/>
                  <p:cNvSpPr>
                    <a:spLocks noChangeAspect="1"/>
                  </p:cNvSpPr>
                  <p:nvPr/>
                </p:nvSpPr>
                <p:spPr>
                  <a:xfrm>
                    <a:off x="27600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24" name="Cube 323"/>
                  <p:cNvSpPr>
                    <a:spLocks noChangeAspect="1"/>
                  </p:cNvSpPr>
                  <p:nvPr/>
                </p:nvSpPr>
                <p:spPr>
                  <a:xfrm>
                    <a:off x="292394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25" name="Cube 324"/>
                  <p:cNvSpPr>
                    <a:spLocks noChangeAspect="1"/>
                  </p:cNvSpPr>
                  <p:nvPr/>
                </p:nvSpPr>
                <p:spPr>
                  <a:xfrm>
                    <a:off x="308782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26" name="Cube 325"/>
                  <p:cNvSpPr>
                    <a:spLocks noChangeAspect="1"/>
                  </p:cNvSpPr>
                  <p:nvPr/>
                </p:nvSpPr>
                <p:spPr>
                  <a:xfrm>
                    <a:off x="325170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27" name="Cube 326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28" name="Cube 327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29" name="Cube 328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30" name="Cube 329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31" name="Cube 330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32" name="Cube 331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  <p:grpSp>
            <p:nvGrpSpPr>
              <p:cNvPr id="174" name="Group 5020"/>
              <p:cNvGrpSpPr/>
              <p:nvPr/>
            </p:nvGrpSpPr>
            <p:grpSpPr>
              <a:xfrm>
                <a:off x="3456769" y="1612931"/>
                <a:ext cx="2412465" cy="618377"/>
                <a:chOff x="1879451" y="4858579"/>
                <a:chExt cx="2459873" cy="633665"/>
              </a:xfrm>
              <a:grpFill/>
            </p:grpSpPr>
            <p:sp>
              <p:nvSpPr>
                <p:cNvPr id="285" name="Cube 284"/>
                <p:cNvSpPr>
                  <a:spLocks noChangeAspect="1"/>
                </p:cNvSpPr>
                <p:nvPr/>
              </p:nvSpPr>
              <p:spPr>
                <a:xfrm>
                  <a:off x="4174735" y="4858579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86" name="Cube 285"/>
                <p:cNvSpPr>
                  <a:spLocks noChangeAspect="1"/>
                </p:cNvSpPr>
                <p:nvPr/>
              </p:nvSpPr>
              <p:spPr>
                <a:xfrm>
                  <a:off x="4086826" y="49524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87" name="Cube 286"/>
                <p:cNvSpPr>
                  <a:spLocks noChangeAspect="1"/>
                </p:cNvSpPr>
                <p:nvPr/>
              </p:nvSpPr>
              <p:spPr>
                <a:xfrm>
                  <a:off x="3986907" y="50413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88" name="Cube 287"/>
                <p:cNvSpPr>
                  <a:spLocks noChangeAspect="1"/>
                </p:cNvSpPr>
                <p:nvPr/>
              </p:nvSpPr>
              <p:spPr>
                <a:xfrm>
                  <a:off x="3885307" y="51302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289" name="Group 2868"/>
                <p:cNvGrpSpPr/>
                <p:nvPr/>
              </p:nvGrpSpPr>
              <p:grpSpPr>
                <a:xfrm>
                  <a:off x="1979370" y="5231894"/>
                  <a:ext cx="1967245" cy="164592"/>
                  <a:chOff x="2432314" y="3487485"/>
                  <a:chExt cx="1967245" cy="164592"/>
                </a:xfrm>
                <a:grpFill/>
              </p:grpSpPr>
              <p:sp>
                <p:nvSpPr>
                  <p:cNvPr id="303" name="Cube 302"/>
                  <p:cNvSpPr>
                    <a:spLocks noChangeAspect="1"/>
                  </p:cNvSpPr>
                  <p:nvPr/>
                </p:nvSpPr>
                <p:spPr>
                  <a:xfrm>
                    <a:off x="243231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04" name="Cube 303"/>
                  <p:cNvSpPr>
                    <a:spLocks noChangeAspect="1"/>
                  </p:cNvSpPr>
                  <p:nvPr/>
                </p:nvSpPr>
                <p:spPr>
                  <a:xfrm>
                    <a:off x="259619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05" name="Cube 304"/>
                  <p:cNvSpPr>
                    <a:spLocks noChangeAspect="1"/>
                  </p:cNvSpPr>
                  <p:nvPr/>
                </p:nvSpPr>
                <p:spPr>
                  <a:xfrm>
                    <a:off x="27600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06" name="Cube 305"/>
                  <p:cNvSpPr>
                    <a:spLocks noChangeAspect="1"/>
                  </p:cNvSpPr>
                  <p:nvPr/>
                </p:nvSpPr>
                <p:spPr>
                  <a:xfrm>
                    <a:off x="292394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07" name="Cube 306"/>
                  <p:cNvSpPr>
                    <a:spLocks noChangeAspect="1"/>
                  </p:cNvSpPr>
                  <p:nvPr/>
                </p:nvSpPr>
                <p:spPr>
                  <a:xfrm>
                    <a:off x="308782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08" name="Cube 307"/>
                  <p:cNvSpPr>
                    <a:spLocks noChangeAspect="1"/>
                  </p:cNvSpPr>
                  <p:nvPr/>
                </p:nvSpPr>
                <p:spPr>
                  <a:xfrm>
                    <a:off x="325170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09" name="Cube 308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10" name="Cube 309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11" name="Cube 310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12" name="Cube 311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13" name="Cube 312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14" name="Cube 313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290" name="Group 2889"/>
                <p:cNvGrpSpPr/>
                <p:nvPr/>
              </p:nvGrpSpPr>
              <p:grpSpPr>
                <a:xfrm>
                  <a:off x="1879451" y="5327652"/>
                  <a:ext cx="1967245" cy="164592"/>
                  <a:chOff x="2432314" y="3487485"/>
                  <a:chExt cx="1967245" cy="164592"/>
                </a:xfrm>
                <a:grpFill/>
              </p:grpSpPr>
              <p:sp>
                <p:nvSpPr>
                  <p:cNvPr id="291" name="Cube 290"/>
                  <p:cNvSpPr>
                    <a:spLocks noChangeAspect="1"/>
                  </p:cNvSpPr>
                  <p:nvPr/>
                </p:nvSpPr>
                <p:spPr>
                  <a:xfrm>
                    <a:off x="243231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92" name="Cube 291"/>
                  <p:cNvSpPr>
                    <a:spLocks noChangeAspect="1"/>
                  </p:cNvSpPr>
                  <p:nvPr/>
                </p:nvSpPr>
                <p:spPr>
                  <a:xfrm>
                    <a:off x="259619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93" name="Cube 292"/>
                  <p:cNvSpPr>
                    <a:spLocks noChangeAspect="1"/>
                  </p:cNvSpPr>
                  <p:nvPr/>
                </p:nvSpPr>
                <p:spPr>
                  <a:xfrm>
                    <a:off x="27600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94" name="Cube 293"/>
                  <p:cNvSpPr>
                    <a:spLocks noChangeAspect="1"/>
                  </p:cNvSpPr>
                  <p:nvPr/>
                </p:nvSpPr>
                <p:spPr>
                  <a:xfrm>
                    <a:off x="292394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95" name="Cube 294"/>
                  <p:cNvSpPr>
                    <a:spLocks noChangeAspect="1"/>
                  </p:cNvSpPr>
                  <p:nvPr/>
                </p:nvSpPr>
                <p:spPr>
                  <a:xfrm>
                    <a:off x="308782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96" name="Cube 295"/>
                  <p:cNvSpPr>
                    <a:spLocks noChangeAspect="1"/>
                  </p:cNvSpPr>
                  <p:nvPr/>
                </p:nvSpPr>
                <p:spPr>
                  <a:xfrm>
                    <a:off x="325170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97" name="Cube 296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98" name="Cube 297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99" name="Cube 298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00" name="Cube 299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01" name="Cube 300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02" name="Cube 301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  <p:grpSp>
            <p:nvGrpSpPr>
              <p:cNvPr id="175" name="Group 5020"/>
              <p:cNvGrpSpPr/>
              <p:nvPr/>
            </p:nvGrpSpPr>
            <p:grpSpPr>
              <a:xfrm>
                <a:off x="3458441" y="1441219"/>
                <a:ext cx="2412464" cy="618377"/>
                <a:chOff x="1879451" y="4858579"/>
                <a:chExt cx="2459873" cy="633665"/>
              </a:xfrm>
              <a:grpFill/>
            </p:grpSpPr>
            <p:sp>
              <p:nvSpPr>
                <p:cNvPr id="255" name="Cube 254"/>
                <p:cNvSpPr>
                  <a:spLocks noChangeAspect="1"/>
                </p:cNvSpPr>
                <p:nvPr/>
              </p:nvSpPr>
              <p:spPr>
                <a:xfrm>
                  <a:off x="4174735" y="4858579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6" name="Cube 255"/>
                <p:cNvSpPr>
                  <a:spLocks noChangeAspect="1"/>
                </p:cNvSpPr>
                <p:nvPr/>
              </p:nvSpPr>
              <p:spPr>
                <a:xfrm>
                  <a:off x="4086826" y="49524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7" name="Cube 256"/>
                <p:cNvSpPr>
                  <a:spLocks noChangeAspect="1"/>
                </p:cNvSpPr>
                <p:nvPr/>
              </p:nvSpPr>
              <p:spPr>
                <a:xfrm>
                  <a:off x="3986907" y="50413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8" name="Cube 257"/>
                <p:cNvSpPr>
                  <a:spLocks noChangeAspect="1"/>
                </p:cNvSpPr>
                <p:nvPr/>
              </p:nvSpPr>
              <p:spPr>
                <a:xfrm>
                  <a:off x="3885307" y="5130294"/>
                  <a:ext cx="164589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259" name="Group 2868"/>
                <p:cNvGrpSpPr/>
                <p:nvPr/>
              </p:nvGrpSpPr>
              <p:grpSpPr>
                <a:xfrm>
                  <a:off x="1979370" y="5231894"/>
                  <a:ext cx="1967245" cy="164592"/>
                  <a:chOff x="2432314" y="3487485"/>
                  <a:chExt cx="1967245" cy="164592"/>
                </a:xfrm>
                <a:grpFill/>
              </p:grpSpPr>
              <p:sp>
                <p:nvSpPr>
                  <p:cNvPr id="273" name="Cube 272"/>
                  <p:cNvSpPr>
                    <a:spLocks noChangeAspect="1"/>
                  </p:cNvSpPr>
                  <p:nvPr/>
                </p:nvSpPr>
                <p:spPr>
                  <a:xfrm>
                    <a:off x="243231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4" name="Cube 273"/>
                  <p:cNvSpPr>
                    <a:spLocks noChangeAspect="1"/>
                  </p:cNvSpPr>
                  <p:nvPr/>
                </p:nvSpPr>
                <p:spPr>
                  <a:xfrm>
                    <a:off x="259619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5" name="Cube 274"/>
                  <p:cNvSpPr>
                    <a:spLocks noChangeAspect="1"/>
                  </p:cNvSpPr>
                  <p:nvPr/>
                </p:nvSpPr>
                <p:spPr>
                  <a:xfrm>
                    <a:off x="27600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6" name="Cube 275"/>
                  <p:cNvSpPr>
                    <a:spLocks noChangeAspect="1"/>
                  </p:cNvSpPr>
                  <p:nvPr/>
                </p:nvSpPr>
                <p:spPr>
                  <a:xfrm>
                    <a:off x="292394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7" name="Cube 276"/>
                  <p:cNvSpPr>
                    <a:spLocks noChangeAspect="1"/>
                  </p:cNvSpPr>
                  <p:nvPr/>
                </p:nvSpPr>
                <p:spPr>
                  <a:xfrm>
                    <a:off x="308782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8" name="Cube 277"/>
                  <p:cNvSpPr>
                    <a:spLocks noChangeAspect="1"/>
                  </p:cNvSpPr>
                  <p:nvPr/>
                </p:nvSpPr>
                <p:spPr>
                  <a:xfrm>
                    <a:off x="325170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9" name="Cube 278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80" name="Cube 279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81" name="Cube 280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82" name="Cube 281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83" name="Cube 282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84" name="Cube 283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260" name="Group 2889"/>
                <p:cNvGrpSpPr/>
                <p:nvPr/>
              </p:nvGrpSpPr>
              <p:grpSpPr>
                <a:xfrm>
                  <a:off x="1879451" y="5327652"/>
                  <a:ext cx="1967245" cy="164592"/>
                  <a:chOff x="2432314" y="3487485"/>
                  <a:chExt cx="1967245" cy="164592"/>
                </a:xfrm>
                <a:grpFill/>
              </p:grpSpPr>
              <p:sp>
                <p:nvSpPr>
                  <p:cNvPr id="261" name="Cube 260"/>
                  <p:cNvSpPr>
                    <a:spLocks noChangeAspect="1"/>
                  </p:cNvSpPr>
                  <p:nvPr/>
                </p:nvSpPr>
                <p:spPr>
                  <a:xfrm>
                    <a:off x="243231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62" name="Cube 261"/>
                  <p:cNvSpPr>
                    <a:spLocks noChangeAspect="1"/>
                  </p:cNvSpPr>
                  <p:nvPr/>
                </p:nvSpPr>
                <p:spPr>
                  <a:xfrm>
                    <a:off x="259619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63" name="Cube 262"/>
                  <p:cNvSpPr>
                    <a:spLocks noChangeAspect="1"/>
                  </p:cNvSpPr>
                  <p:nvPr/>
                </p:nvSpPr>
                <p:spPr>
                  <a:xfrm>
                    <a:off x="27600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64" name="Cube 263"/>
                  <p:cNvSpPr>
                    <a:spLocks noChangeAspect="1"/>
                  </p:cNvSpPr>
                  <p:nvPr/>
                </p:nvSpPr>
                <p:spPr>
                  <a:xfrm>
                    <a:off x="292394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65" name="Cube 264"/>
                  <p:cNvSpPr>
                    <a:spLocks noChangeAspect="1"/>
                  </p:cNvSpPr>
                  <p:nvPr/>
                </p:nvSpPr>
                <p:spPr>
                  <a:xfrm>
                    <a:off x="308782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66" name="Cube 265"/>
                  <p:cNvSpPr>
                    <a:spLocks noChangeAspect="1"/>
                  </p:cNvSpPr>
                  <p:nvPr/>
                </p:nvSpPr>
                <p:spPr>
                  <a:xfrm>
                    <a:off x="325170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67" name="Cube 266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68" name="Cube 267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69" name="Cube 268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0" name="Cube 269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1" name="Cube 270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2" name="Cube 271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  <p:grpSp>
            <p:nvGrpSpPr>
              <p:cNvPr id="176" name="Group 2910"/>
              <p:cNvGrpSpPr/>
              <p:nvPr/>
            </p:nvGrpSpPr>
            <p:grpSpPr>
              <a:xfrm>
                <a:off x="3463451" y="1262812"/>
                <a:ext cx="2412462" cy="618377"/>
                <a:chOff x="1939686" y="3487485"/>
                <a:chExt cx="2459873" cy="633665"/>
              </a:xfrm>
              <a:grpFill/>
            </p:grpSpPr>
            <p:grpSp>
              <p:nvGrpSpPr>
                <p:cNvPr id="177" name="Group 2678"/>
                <p:cNvGrpSpPr/>
                <p:nvPr/>
              </p:nvGrpSpPr>
              <p:grpSpPr>
                <a:xfrm>
                  <a:off x="2432314" y="3487485"/>
                  <a:ext cx="1967245" cy="164592"/>
                  <a:chOff x="2432314" y="3487485"/>
                  <a:chExt cx="1967245" cy="164592"/>
                </a:xfrm>
                <a:grpFill/>
              </p:grpSpPr>
              <p:sp>
                <p:nvSpPr>
                  <p:cNvPr id="243" name="Cube 242"/>
                  <p:cNvSpPr>
                    <a:spLocks noChangeAspect="1"/>
                  </p:cNvSpPr>
                  <p:nvPr/>
                </p:nvSpPr>
                <p:spPr>
                  <a:xfrm>
                    <a:off x="243231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44" name="Cube 243"/>
                  <p:cNvSpPr>
                    <a:spLocks noChangeAspect="1"/>
                  </p:cNvSpPr>
                  <p:nvPr/>
                </p:nvSpPr>
                <p:spPr>
                  <a:xfrm>
                    <a:off x="259619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45" name="Cube 244"/>
                  <p:cNvSpPr>
                    <a:spLocks noChangeAspect="1"/>
                  </p:cNvSpPr>
                  <p:nvPr/>
                </p:nvSpPr>
                <p:spPr>
                  <a:xfrm>
                    <a:off x="27600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46" name="Cube 245"/>
                  <p:cNvSpPr>
                    <a:spLocks noChangeAspect="1"/>
                  </p:cNvSpPr>
                  <p:nvPr/>
                </p:nvSpPr>
                <p:spPr>
                  <a:xfrm>
                    <a:off x="292394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47" name="Cube 246"/>
                  <p:cNvSpPr>
                    <a:spLocks noChangeAspect="1"/>
                  </p:cNvSpPr>
                  <p:nvPr/>
                </p:nvSpPr>
                <p:spPr>
                  <a:xfrm>
                    <a:off x="308782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48" name="Cube 247"/>
                  <p:cNvSpPr>
                    <a:spLocks noChangeAspect="1"/>
                  </p:cNvSpPr>
                  <p:nvPr/>
                </p:nvSpPr>
                <p:spPr>
                  <a:xfrm>
                    <a:off x="325170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49" name="Cube 248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0" name="Cube 249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1" name="Cube 250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2" name="Cube 251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3" name="Cube 252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4" name="Cube 253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solidFill>
                    <a:srgbClr val="4A452A"/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78" name="Group 2679"/>
                <p:cNvGrpSpPr/>
                <p:nvPr/>
              </p:nvGrpSpPr>
              <p:grpSpPr>
                <a:xfrm>
                  <a:off x="2344405" y="3581400"/>
                  <a:ext cx="1967245" cy="164592"/>
                  <a:chOff x="2432314" y="3487485"/>
                  <a:chExt cx="1967245" cy="164592"/>
                </a:xfrm>
                <a:grpFill/>
              </p:grpSpPr>
              <p:sp>
                <p:nvSpPr>
                  <p:cNvPr id="231" name="Cube 230"/>
                  <p:cNvSpPr>
                    <a:spLocks noChangeAspect="1"/>
                  </p:cNvSpPr>
                  <p:nvPr/>
                </p:nvSpPr>
                <p:spPr>
                  <a:xfrm>
                    <a:off x="243231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32" name="Cube 231"/>
                  <p:cNvSpPr>
                    <a:spLocks noChangeAspect="1"/>
                  </p:cNvSpPr>
                  <p:nvPr/>
                </p:nvSpPr>
                <p:spPr>
                  <a:xfrm>
                    <a:off x="259619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33" name="Cube 232"/>
                  <p:cNvSpPr>
                    <a:spLocks noChangeAspect="1"/>
                  </p:cNvSpPr>
                  <p:nvPr/>
                </p:nvSpPr>
                <p:spPr>
                  <a:xfrm>
                    <a:off x="27600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34" name="Cube 233"/>
                  <p:cNvSpPr>
                    <a:spLocks noChangeAspect="1"/>
                  </p:cNvSpPr>
                  <p:nvPr/>
                </p:nvSpPr>
                <p:spPr>
                  <a:xfrm>
                    <a:off x="292394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35" name="Cube 234"/>
                  <p:cNvSpPr>
                    <a:spLocks noChangeAspect="1"/>
                  </p:cNvSpPr>
                  <p:nvPr/>
                </p:nvSpPr>
                <p:spPr>
                  <a:xfrm>
                    <a:off x="308782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36" name="Cube 235"/>
                  <p:cNvSpPr>
                    <a:spLocks noChangeAspect="1"/>
                  </p:cNvSpPr>
                  <p:nvPr/>
                </p:nvSpPr>
                <p:spPr>
                  <a:xfrm>
                    <a:off x="325170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37" name="Cube 236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38" name="Cube 237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39" name="Cube 238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40" name="Cube 239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41" name="Cube 240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42" name="Cube 241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solidFill>
                    <a:srgbClr val="4A452A"/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79" name="Group 2700"/>
                <p:cNvGrpSpPr/>
                <p:nvPr/>
              </p:nvGrpSpPr>
              <p:grpSpPr>
                <a:xfrm>
                  <a:off x="2244486" y="3670300"/>
                  <a:ext cx="1967245" cy="164592"/>
                  <a:chOff x="2432314" y="3487485"/>
                  <a:chExt cx="1967245" cy="164592"/>
                </a:xfrm>
                <a:grpFill/>
              </p:grpSpPr>
              <p:sp>
                <p:nvSpPr>
                  <p:cNvPr id="219" name="Cube 218"/>
                  <p:cNvSpPr>
                    <a:spLocks noChangeAspect="1"/>
                  </p:cNvSpPr>
                  <p:nvPr/>
                </p:nvSpPr>
                <p:spPr>
                  <a:xfrm>
                    <a:off x="243231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20" name="Cube 219"/>
                  <p:cNvSpPr>
                    <a:spLocks noChangeAspect="1"/>
                  </p:cNvSpPr>
                  <p:nvPr/>
                </p:nvSpPr>
                <p:spPr>
                  <a:xfrm>
                    <a:off x="259619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21" name="Cube 220"/>
                  <p:cNvSpPr>
                    <a:spLocks noChangeAspect="1"/>
                  </p:cNvSpPr>
                  <p:nvPr/>
                </p:nvSpPr>
                <p:spPr>
                  <a:xfrm>
                    <a:off x="27600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22" name="Cube 221"/>
                  <p:cNvSpPr>
                    <a:spLocks noChangeAspect="1"/>
                  </p:cNvSpPr>
                  <p:nvPr/>
                </p:nvSpPr>
                <p:spPr>
                  <a:xfrm>
                    <a:off x="292394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23" name="Cube 222"/>
                  <p:cNvSpPr>
                    <a:spLocks noChangeAspect="1"/>
                  </p:cNvSpPr>
                  <p:nvPr/>
                </p:nvSpPr>
                <p:spPr>
                  <a:xfrm>
                    <a:off x="308782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24" name="Cube 223"/>
                  <p:cNvSpPr>
                    <a:spLocks noChangeAspect="1"/>
                  </p:cNvSpPr>
                  <p:nvPr/>
                </p:nvSpPr>
                <p:spPr>
                  <a:xfrm>
                    <a:off x="325170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25" name="Cube 224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26" name="Cube 225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27" name="Cube 226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28" name="Cube 227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29" name="Cube 228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30" name="Cube 229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solidFill>
                    <a:srgbClr val="4A452A"/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80" name="Group 2721"/>
                <p:cNvGrpSpPr/>
                <p:nvPr/>
              </p:nvGrpSpPr>
              <p:grpSpPr>
                <a:xfrm>
                  <a:off x="2142886" y="3759200"/>
                  <a:ext cx="1967245" cy="164592"/>
                  <a:chOff x="2432314" y="3487485"/>
                  <a:chExt cx="1967245" cy="164592"/>
                </a:xfrm>
                <a:grpFill/>
              </p:grpSpPr>
              <p:sp>
                <p:nvSpPr>
                  <p:cNvPr id="207" name="Cube 206"/>
                  <p:cNvSpPr>
                    <a:spLocks noChangeAspect="1"/>
                  </p:cNvSpPr>
                  <p:nvPr/>
                </p:nvSpPr>
                <p:spPr>
                  <a:xfrm>
                    <a:off x="243231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08" name="Cube 207"/>
                  <p:cNvSpPr>
                    <a:spLocks noChangeAspect="1"/>
                  </p:cNvSpPr>
                  <p:nvPr/>
                </p:nvSpPr>
                <p:spPr>
                  <a:xfrm>
                    <a:off x="259619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09" name="Cube 208"/>
                  <p:cNvSpPr>
                    <a:spLocks noChangeAspect="1"/>
                  </p:cNvSpPr>
                  <p:nvPr/>
                </p:nvSpPr>
                <p:spPr>
                  <a:xfrm>
                    <a:off x="27600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0" name="Cube 209"/>
                  <p:cNvSpPr>
                    <a:spLocks noChangeAspect="1"/>
                  </p:cNvSpPr>
                  <p:nvPr/>
                </p:nvSpPr>
                <p:spPr>
                  <a:xfrm>
                    <a:off x="292394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1" name="Cube 210"/>
                  <p:cNvSpPr>
                    <a:spLocks noChangeAspect="1"/>
                  </p:cNvSpPr>
                  <p:nvPr/>
                </p:nvSpPr>
                <p:spPr>
                  <a:xfrm>
                    <a:off x="308782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2" name="Cube 211"/>
                  <p:cNvSpPr>
                    <a:spLocks noChangeAspect="1"/>
                  </p:cNvSpPr>
                  <p:nvPr/>
                </p:nvSpPr>
                <p:spPr>
                  <a:xfrm>
                    <a:off x="325170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3" name="Cube 212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4" name="Cube 213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5" name="Cube 214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6" name="Cube 215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7" name="Cube 216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8" name="Cube 217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solidFill>
                    <a:srgbClr val="4A452A"/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81" name="Group 2742"/>
                <p:cNvGrpSpPr/>
                <p:nvPr/>
              </p:nvGrpSpPr>
              <p:grpSpPr>
                <a:xfrm>
                  <a:off x="2039605" y="3860800"/>
                  <a:ext cx="1967245" cy="164592"/>
                  <a:chOff x="2432314" y="3487485"/>
                  <a:chExt cx="1967245" cy="164592"/>
                </a:xfrm>
                <a:grpFill/>
              </p:grpSpPr>
              <p:sp>
                <p:nvSpPr>
                  <p:cNvPr id="195" name="Cube 194"/>
                  <p:cNvSpPr>
                    <a:spLocks noChangeAspect="1"/>
                  </p:cNvSpPr>
                  <p:nvPr/>
                </p:nvSpPr>
                <p:spPr>
                  <a:xfrm>
                    <a:off x="243231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96" name="Cube 195"/>
                  <p:cNvSpPr>
                    <a:spLocks noChangeAspect="1"/>
                  </p:cNvSpPr>
                  <p:nvPr/>
                </p:nvSpPr>
                <p:spPr>
                  <a:xfrm>
                    <a:off x="259619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97" name="Cube 196"/>
                  <p:cNvSpPr>
                    <a:spLocks noChangeAspect="1"/>
                  </p:cNvSpPr>
                  <p:nvPr/>
                </p:nvSpPr>
                <p:spPr>
                  <a:xfrm>
                    <a:off x="27600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98" name="Cube 197"/>
                  <p:cNvSpPr>
                    <a:spLocks noChangeAspect="1"/>
                  </p:cNvSpPr>
                  <p:nvPr/>
                </p:nvSpPr>
                <p:spPr>
                  <a:xfrm>
                    <a:off x="292394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99" name="Cube 198"/>
                  <p:cNvSpPr>
                    <a:spLocks noChangeAspect="1"/>
                  </p:cNvSpPr>
                  <p:nvPr/>
                </p:nvSpPr>
                <p:spPr>
                  <a:xfrm>
                    <a:off x="308782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00" name="Cube 199"/>
                  <p:cNvSpPr>
                    <a:spLocks noChangeAspect="1"/>
                  </p:cNvSpPr>
                  <p:nvPr/>
                </p:nvSpPr>
                <p:spPr>
                  <a:xfrm>
                    <a:off x="325170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01" name="Cube 200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02" name="Cube 201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03" name="Cube 202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04" name="Cube 203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05" name="Cube 204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06" name="Cube 205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solidFill>
                    <a:srgbClr val="4A452A"/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82" name="Group 2763"/>
                <p:cNvGrpSpPr/>
                <p:nvPr/>
              </p:nvGrpSpPr>
              <p:grpSpPr>
                <a:xfrm>
                  <a:off x="1939686" y="3956558"/>
                  <a:ext cx="1967245" cy="164592"/>
                  <a:chOff x="2432314" y="3487485"/>
                  <a:chExt cx="1967245" cy="164592"/>
                </a:xfrm>
                <a:grpFill/>
              </p:grpSpPr>
              <p:sp>
                <p:nvSpPr>
                  <p:cNvPr id="183" name="Cube 182"/>
                  <p:cNvSpPr>
                    <a:spLocks noChangeAspect="1"/>
                  </p:cNvSpPr>
                  <p:nvPr/>
                </p:nvSpPr>
                <p:spPr>
                  <a:xfrm>
                    <a:off x="243231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84" name="Cube 183"/>
                  <p:cNvSpPr>
                    <a:spLocks noChangeAspect="1"/>
                  </p:cNvSpPr>
                  <p:nvPr/>
                </p:nvSpPr>
                <p:spPr>
                  <a:xfrm>
                    <a:off x="259619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85" name="Cube 184"/>
                  <p:cNvSpPr>
                    <a:spLocks noChangeAspect="1"/>
                  </p:cNvSpPr>
                  <p:nvPr/>
                </p:nvSpPr>
                <p:spPr>
                  <a:xfrm>
                    <a:off x="276007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86" name="Cube 185"/>
                  <p:cNvSpPr>
                    <a:spLocks noChangeAspect="1"/>
                  </p:cNvSpPr>
                  <p:nvPr/>
                </p:nvSpPr>
                <p:spPr>
                  <a:xfrm>
                    <a:off x="292394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87" name="Cube 186"/>
                  <p:cNvSpPr>
                    <a:spLocks noChangeAspect="1"/>
                  </p:cNvSpPr>
                  <p:nvPr/>
                </p:nvSpPr>
                <p:spPr>
                  <a:xfrm>
                    <a:off x="308782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88" name="Cube 187"/>
                  <p:cNvSpPr>
                    <a:spLocks noChangeAspect="1"/>
                  </p:cNvSpPr>
                  <p:nvPr/>
                </p:nvSpPr>
                <p:spPr>
                  <a:xfrm>
                    <a:off x="325170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89" name="Cube 188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90" name="Cube 189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91" name="Cube 190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92" name="Cube 191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93" name="Cube 192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94" name="Cube 193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solidFill>
                    <a:schemeClr val="bg2">
                      <a:lumMod val="2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  <p:cxnSp>
          <p:nvCxnSpPr>
            <p:cNvPr id="157" name="Straight Connector 156"/>
            <p:cNvCxnSpPr/>
            <p:nvPr/>
          </p:nvCxnSpPr>
          <p:spPr>
            <a:xfrm>
              <a:off x="3688669" y="3250886"/>
              <a:ext cx="0" cy="535341"/>
            </a:xfrm>
            <a:prstGeom prst="line">
              <a:avLst/>
            </a:prstGeom>
            <a:grpFill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/>
          </p:nvCxnSpPr>
          <p:spPr>
            <a:xfrm>
              <a:off x="3841069" y="3263586"/>
              <a:ext cx="0" cy="535341"/>
            </a:xfrm>
            <a:prstGeom prst="line">
              <a:avLst/>
            </a:prstGeom>
            <a:grpFill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/>
          </p:nvCxnSpPr>
          <p:spPr>
            <a:xfrm>
              <a:off x="4006169" y="3250886"/>
              <a:ext cx="0" cy="535341"/>
            </a:xfrm>
            <a:prstGeom prst="line">
              <a:avLst/>
            </a:prstGeom>
            <a:grpFill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/>
          </p:nvCxnSpPr>
          <p:spPr>
            <a:xfrm>
              <a:off x="4171269" y="3263586"/>
              <a:ext cx="0" cy="535341"/>
            </a:xfrm>
            <a:prstGeom prst="line">
              <a:avLst/>
            </a:prstGeom>
            <a:grpFill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/>
          </p:nvCxnSpPr>
          <p:spPr>
            <a:xfrm>
              <a:off x="4323982" y="3263113"/>
              <a:ext cx="0" cy="535341"/>
            </a:xfrm>
            <a:prstGeom prst="line">
              <a:avLst/>
            </a:prstGeom>
            <a:grpFill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/>
          </p:nvCxnSpPr>
          <p:spPr>
            <a:xfrm>
              <a:off x="4490548" y="3250886"/>
              <a:ext cx="0" cy="535341"/>
            </a:xfrm>
            <a:prstGeom prst="line">
              <a:avLst/>
            </a:prstGeom>
            <a:grpFill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>
            <a:xfrm>
              <a:off x="4642948" y="3250886"/>
              <a:ext cx="0" cy="535341"/>
            </a:xfrm>
            <a:prstGeom prst="line">
              <a:avLst/>
            </a:prstGeom>
            <a:grpFill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>
            <a:xfrm>
              <a:off x="4809127" y="3250886"/>
              <a:ext cx="0" cy="535341"/>
            </a:xfrm>
            <a:prstGeom prst="line">
              <a:avLst/>
            </a:prstGeom>
            <a:grpFill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>
            <a:xfrm>
              <a:off x="4982036" y="3261645"/>
              <a:ext cx="0" cy="535341"/>
            </a:xfrm>
            <a:prstGeom prst="line">
              <a:avLst/>
            </a:prstGeom>
            <a:grpFill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>
            <a:xfrm>
              <a:off x="5146126" y="3257184"/>
              <a:ext cx="0" cy="535341"/>
            </a:xfrm>
            <a:prstGeom prst="line">
              <a:avLst/>
            </a:prstGeom>
            <a:grpFill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>
            <a:xfrm>
              <a:off x="5290775" y="3261696"/>
              <a:ext cx="0" cy="535341"/>
            </a:xfrm>
            <a:prstGeom prst="line">
              <a:avLst/>
            </a:prstGeom>
            <a:grpFill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5" name="Group 494"/>
          <p:cNvGrpSpPr/>
          <p:nvPr/>
        </p:nvGrpSpPr>
        <p:grpSpPr>
          <a:xfrm>
            <a:off x="603566" y="1618032"/>
            <a:ext cx="1740684" cy="2265480"/>
            <a:chOff x="603566" y="1618032"/>
            <a:chExt cx="1740684" cy="2265480"/>
          </a:xfrm>
        </p:grpSpPr>
        <p:cxnSp>
          <p:nvCxnSpPr>
            <p:cNvPr id="496" name="Straight Connector 495"/>
            <p:cNvCxnSpPr/>
            <p:nvPr/>
          </p:nvCxnSpPr>
          <p:spPr>
            <a:xfrm>
              <a:off x="690758" y="3192996"/>
              <a:ext cx="0" cy="62701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97" name="Group 496"/>
            <p:cNvGrpSpPr/>
            <p:nvPr/>
          </p:nvGrpSpPr>
          <p:grpSpPr>
            <a:xfrm>
              <a:off x="603566" y="1618032"/>
              <a:ext cx="1740684" cy="1618666"/>
              <a:chOff x="687249" y="2011800"/>
              <a:chExt cx="1740684" cy="1618666"/>
            </a:xfrm>
          </p:grpSpPr>
          <p:sp>
            <p:nvSpPr>
              <p:cNvPr id="505" name="Can 504"/>
              <p:cNvSpPr>
                <a:spLocks/>
              </p:cNvSpPr>
              <p:nvPr/>
            </p:nvSpPr>
            <p:spPr>
              <a:xfrm>
                <a:off x="1793643" y="216781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06" name="Can 505"/>
              <p:cNvSpPr>
                <a:spLocks/>
              </p:cNvSpPr>
              <p:nvPr/>
            </p:nvSpPr>
            <p:spPr>
              <a:xfrm>
                <a:off x="1954272" y="216781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07" name="Can 506"/>
              <p:cNvSpPr>
                <a:spLocks/>
              </p:cNvSpPr>
              <p:nvPr/>
            </p:nvSpPr>
            <p:spPr>
              <a:xfrm>
                <a:off x="2114901" y="216781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08" name="Can 507"/>
              <p:cNvSpPr>
                <a:spLocks/>
              </p:cNvSpPr>
              <p:nvPr/>
            </p:nvSpPr>
            <p:spPr>
              <a:xfrm>
                <a:off x="1151127" y="216781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09" name="Can 508"/>
              <p:cNvSpPr>
                <a:spLocks/>
              </p:cNvSpPr>
              <p:nvPr/>
            </p:nvSpPr>
            <p:spPr>
              <a:xfrm>
                <a:off x="1311756" y="216781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0" name="Can 509"/>
              <p:cNvSpPr>
                <a:spLocks/>
              </p:cNvSpPr>
              <p:nvPr/>
            </p:nvSpPr>
            <p:spPr>
              <a:xfrm>
                <a:off x="1472385" y="216781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1" name="Can 510"/>
              <p:cNvSpPr>
                <a:spLocks/>
              </p:cNvSpPr>
              <p:nvPr/>
            </p:nvSpPr>
            <p:spPr>
              <a:xfrm>
                <a:off x="1633014" y="216781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2" name="Can 511"/>
              <p:cNvSpPr>
                <a:spLocks/>
              </p:cNvSpPr>
              <p:nvPr/>
            </p:nvSpPr>
            <p:spPr>
              <a:xfrm>
                <a:off x="1713835" y="226164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3" name="Can 512"/>
              <p:cNvSpPr>
                <a:spLocks/>
              </p:cNvSpPr>
              <p:nvPr/>
            </p:nvSpPr>
            <p:spPr>
              <a:xfrm>
                <a:off x="1874464" y="226164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4" name="Can 513"/>
              <p:cNvSpPr>
                <a:spLocks/>
              </p:cNvSpPr>
              <p:nvPr/>
            </p:nvSpPr>
            <p:spPr>
              <a:xfrm>
                <a:off x="2035093" y="226164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5" name="Can 514"/>
              <p:cNvSpPr>
                <a:spLocks/>
              </p:cNvSpPr>
              <p:nvPr/>
            </p:nvSpPr>
            <p:spPr>
              <a:xfrm>
                <a:off x="1071319" y="226164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6" name="Can 515"/>
              <p:cNvSpPr>
                <a:spLocks/>
              </p:cNvSpPr>
              <p:nvPr/>
            </p:nvSpPr>
            <p:spPr>
              <a:xfrm>
                <a:off x="1231948" y="226164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7" name="Can 516"/>
              <p:cNvSpPr>
                <a:spLocks/>
              </p:cNvSpPr>
              <p:nvPr/>
            </p:nvSpPr>
            <p:spPr>
              <a:xfrm>
                <a:off x="1392577" y="226164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8" name="Can 517"/>
              <p:cNvSpPr>
                <a:spLocks/>
              </p:cNvSpPr>
              <p:nvPr/>
            </p:nvSpPr>
            <p:spPr>
              <a:xfrm>
                <a:off x="1553206" y="226164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9" name="Can 518"/>
              <p:cNvSpPr>
                <a:spLocks/>
              </p:cNvSpPr>
              <p:nvPr/>
            </p:nvSpPr>
            <p:spPr>
              <a:xfrm>
                <a:off x="1612282" y="234102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20" name="Can 519"/>
              <p:cNvSpPr>
                <a:spLocks/>
              </p:cNvSpPr>
              <p:nvPr/>
            </p:nvSpPr>
            <p:spPr>
              <a:xfrm>
                <a:off x="1772911" y="234102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21" name="Can 520"/>
              <p:cNvSpPr>
                <a:spLocks/>
              </p:cNvSpPr>
              <p:nvPr/>
            </p:nvSpPr>
            <p:spPr>
              <a:xfrm>
                <a:off x="1933540" y="234102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22" name="Can 521"/>
              <p:cNvSpPr>
                <a:spLocks/>
              </p:cNvSpPr>
              <p:nvPr/>
            </p:nvSpPr>
            <p:spPr>
              <a:xfrm>
                <a:off x="969766" y="234102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23" name="Can 522"/>
              <p:cNvSpPr>
                <a:spLocks/>
              </p:cNvSpPr>
              <p:nvPr/>
            </p:nvSpPr>
            <p:spPr>
              <a:xfrm>
                <a:off x="1130395" y="234102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24" name="Can 523"/>
              <p:cNvSpPr>
                <a:spLocks/>
              </p:cNvSpPr>
              <p:nvPr/>
            </p:nvSpPr>
            <p:spPr>
              <a:xfrm>
                <a:off x="1291024" y="234102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25" name="Can 524"/>
              <p:cNvSpPr>
                <a:spLocks/>
              </p:cNvSpPr>
              <p:nvPr/>
            </p:nvSpPr>
            <p:spPr>
              <a:xfrm>
                <a:off x="1451653" y="2341022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26" name="Can 525"/>
              <p:cNvSpPr>
                <a:spLocks/>
              </p:cNvSpPr>
              <p:nvPr/>
            </p:nvSpPr>
            <p:spPr>
              <a:xfrm>
                <a:off x="1511115" y="243297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27" name="Can 526"/>
              <p:cNvSpPr>
                <a:spLocks/>
              </p:cNvSpPr>
              <p:nvPr/>
            </p:nvSpPr>
            <p:spPr>
              <a:xfrm>
                <a:off x="1671744" y="243297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28" name="Can 527"/>
              <p:cNvSpPr>
                <a:spLocks/>
              </p:cNvSpPr>
              <p:nvPr/>
            </p:nvSpPr>
            <p:spPr>
              <a:xfrm>
                <a:off x="1832373" y="243297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29" name="Can 528"/>
              <p:cNvSpPr>
                <a:spLocks/>
              </p:cNvSpPr>
              <p:nvPr/>
            </p:nvSpPr>
            <p:spPr>
              <a:xfrm>
                <a:off x="868599" y="243297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30" name="Can 529"/>
              <p:cNvSpPr>
                <a:spLocks/>
              </p:cNvSpPr>
              <p:nvPr/>
            </p:nvSpPr>
            <p:spPr>
              <a:xfrm>
                <a:off x="1029228" y="243297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31" name="Can 530"/>
              <p:cNvSpPr>
                <a:spLocks/>
              </p:cNvSpPr>
              <p:nvPr/>
            </p:nvSpPr>
            <p:spPr>
              <a:xfrm>
                <a:off x="1189857" y="243297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32" name="Can 531"/>
              <p:cNvSpPr>
                <a:spLocks/>
              </p:cNvSpPr>
              <p:nvPr/>
            </p:nvSpPr>
            <p:spPr>
              <a:xfrm>
                <a:off x="1350486" y="2432971"/>
                <a:ext cx="139897" cy="139204"/>
              </a:xfrm>
              <a:prstGeom prst="can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533" name="Group 3319"/>
              <p:cNvGrpSpPr/>
              <p:nvPr/>
            </p:nvGrpSpPr>
            <p:grpSpPr>
              <a:xfrm>
                <a:off x="688635" y="3025703"/>
                <a:ext cx="1736440" cy="604763"/>
                <a:chOff x="6518311" y="3163597"/>
                <a:chExt cx="1770563" cy="619717"/>
              </a:xfrm>
            </p:grpSpPr>
            <p:sp>
              <p:nvSpPr>
                <p:cNvPr id="692" name="Can 691"/>
                <p:cNvSpPr>
                  <a:spLocks/>
                </p:cNvSpPr>
                <p:nvPr/>
              </p:nvSpPr>
              <p:spPr>
                <a:xfrm>
                  <a:off x="8146228" y="316359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93" name="Can 692"/>
                <p:cNvSpPr>
                  <a:spLocks/>
                </p:cNvSpPr>
                <p:nvPr/>
              </p:nvSpPr>
              <p:spPr>
                <a:xfrm>
                  <a:off x="8053090" y="3255435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94" name="Can 693"/>
                <p:cNvSpPr>
                  <a:spLocks/>
                </p:cNvSpPr>
                <p:nvPr/>
              </p:nvSpPr>
              <p:spPr>
                <a:xfrm>
                  <a:off x="7951286" y="334074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95" name="Can 694"/>
                <p:cNvSpPr>
                  <a:spLocks/>
                </p:cNvSpPr>
                <p:nvPr/>
              </p:nvSpPr>
              <p:spPr>
                <a:xfrm>
                  <a:off x="7851076" y="3441701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696" name="Group 3222"/>
                <p:cNvGrpSpPr/>
                <p:nvPr/>
              </p:nvGrpSpPr>
              <p:grpSpPr>
                <a:xfrm>
                  <a:off x="6607216" y="3537596"/>
                  <a:ext cx="1289147" cy="142646"/>
                  <a:chOff x="6585713" y="3754387"/>
                  <a:chExt cx="1289147" cy="142646"/>
                </a:xfrm>
              </p:grpSpPr>
              <p:sp>
                <p:nvSpPr>
                  <p:cNvPr id="706" name="Can 705"/>
                  <p:cNvSpPr>
                    <a:spLocks/>
                  </p:cNvSpPr>
                  <p:nvPr/>
                </p:nvSpPr>
                <p:spPr>
                  <a:xfrm>
                    <a:off x="7240857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07" name="Can 706"/>
                  <p:cNvSpPr>
                    <a:spLocks/>
                  </p:cNvSpPr>
                  <p:nvPr/>
                </p:nvSpPr>
                <p:spPr>
                  <a:xfrm>
                    <a:off x="740464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08" name="Can 707"/>
                  <p:cNvSpPr>
                    <a:spLocks/>
                  </p:cNvSpPr>
                  <p:nvPr/>
                </p:nvSpPr>
                <p:spPr>
                  <a:xfrm>
                    <a:off x="756842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09" name="Can 708"/>
                  <p:cNvSpPr>
                    <a:spLocks/>
                  </p:cNvSpPr>
                  <p:nvPr/>
                </p:nvSpPr>
                <p:spPr>
                  <a:xfrm>
                    <a:off x="7732214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10" name="Can 709"/>
                  <p:cNvSpPr>
                    <a:spLocks/>
                  </p:cNvSpPr>
                  <p:nvPr/>
                </p:nvSpPr>
                <p:spPr>
                  <a:xfrm>
                    <a:off x="658571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11" name="Can 710"/>
                  <p:cNvSpPr>
                    <a:spLocks/>
                  </p:cNvSpPr>
                  <p:nvPr/>
                </p:nvSpPr>
                <p:spPr>
                  <a:xfrm>
                    <a:off x="674949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12" name="Can 711"/>
                  <p:cNvSpPr>
                    <a:spLocks/>
                  </p:cNvSpPr>
                  <p:nvPr/>
                </p:nvSpPr>
                <p:spPr>
                  <a:xfrm>
                    <a:off x="6913285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13" name="Can 712"/>
                  <p:cNvSpPr>
                    <a:spLocks/>
                  </p:cNvSpPr>
                  <p:nvPr/>
                </p:nvSpPr>
                <p:spPr>
                  <a:xfrm>
                    <a:off x="7077071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697" name="Group 3221"/>
                <p:cNvGrpSpPr/>
                <p:nvPr/>
              </p:nvGrpSpPr>
              <p:grpSpPr>
                <a:xfrm>
                  <a:off x="6518311" y="3640668"/>
                  <a:ext cx="1289147" cy="142646"/>
                  <a:chOff x="6585713" y="3754387"/>
                  <a:chExt cx="1289147" cy="142646"/>
                </a:xfrm>
              </p:grpSpPr>
              <p:sp>
                <p:nvSpPr>
                  <p:cNvPr id="698" name="Can 697"/>
                  <p:cNvSpPr>
                    <a:spLocks/>
                  </p:cNvSpPr>
                  <p:nvPr/>
                </p:nvSpPr>
                <p:spPr>
                  <a:xfrm>
                    <a:off x="7240857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99" name="Can 698"/>
                  <p:cNvSpPr>
                    <a:spLocks/>
                  </p:cNvSpPr>
                  <p:nvPr/>
                </p:nvSpPr>
                <p:spPr>
                  <a:xfrm>
                    <a:off x="740464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00" name="Can 699"/>
                  <p:cNvSpPr>
                    <a:spLocks/>
                  </p:cNvSpPr>
                  <p:nvPr/>
                </p:nvSpPr>
                <p:spPr>
                  <a:xfrm>
                    <a:off x="756842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01" name="Can 700"/>
                  <p:cNvSpPr>
                    <a:spLocks/>
                  </p:cNvSpPr>
                  <p:nvPr/>
                </p:nvSpPr>
                <p:spPr>
                  <a:xfrm>
                    <a:off x="7732214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02" name="Can 701"/>
                  <p:cNvSpPr>
                    <a:spLocks/>
                  </p:cNvSpPr>
                  <p:nvPr/>
                </p:nvSpPr>
                <p:spPr>
                  <a:xfrm>
                    <a:off x="658571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03" name="Can 702"/>
                  <p:cNvSpPr>
                    <a:spLocks/>
                  </p:cNvSpPr>
                  <p:nvPr/>
                </p:nvSpPr>
                <p:spPr>
                  <a:xfrm>
                    <a:off x="674949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04" name="Can 703"/>
                  <p:cNvSpPr>
                    <a:spLocks/>
                  </p:cNvSpPr>
                  <p:nvPr/>
                </p:nvSpPr>
                <p:spPr>
                  <a:xfrm>
                    <a:off x="6913285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05" name="Can 704"/>
                  <p:cNvSpPr>
                    <a:spLocks/>
                  </p:cNvSpPr>
                  <p:nvPr/>
                </p:nvSpPr>
                <p:spPr>
                  <a:xfrm>
                    <a:off x="7077071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  <p:grpSp>
            <p:nvGrpSpPr>
              <p:cNvPr id="534" name="Group 3350"/>
              <p:cNvGrpSpPr/>
              <p:nvPr/>
            </p:nvGrpSpPr>
            <p:grpSpPr>
              <a:xfrm>
                <a:off x="690021" y="2859024"/>
                <a:ext cx="1736440" cy="604763"/>
                <a:chOff x="6518311" y="3163597"/>
                <a:chExt cx="1770563" cy="619717"/>
              </a:xfrm>
            </p:grpSpPr>
            <p:sp>
              <p:nvSpPr>
                <p:cNvPr id="670" name="Can 669"/>
                <p:cNvSpPr>
                  <a:spLocks/>
                </p:cNvSpPr>
                <p:nvPr/>
              </p:nvSpPr>
              <p:spPr>
                <a:xfrm>
                  <a:off x="8146228" y="316359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71" name="Can 670"/>
                <p:cNvSpPr>
                  <a:spLocks/>
                </p:cNvSpPr>
                <p:nvPr/>
              </p:nvSpPr>
              <p:spPr>
                <a:xfrm>
                  <a:off x="8053090" y="3255435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72" name="Can 671"/>
                <p:cNvSpPr>
                  <a:spLocks/>
                </p:cNvSpPr>
                <p:nvPr/>
              </p:nvSpPr>
              <p:spPr>
                <a:xfrm>
                  <a:off x="7951286" y="334074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73" name="Can 672"/>
                <p:cNvSpPr>
                  <a:spLocks/>
                </p:cNvSpPr>
                <p:nvPr/>
              </p:nvSpPr>
              <p:spPr>
                <a:xfrm>
                  <a:off x="7851076" y="3441701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674" name="Group 3222"/>
                <p:cNvGrpSpPr/>
                <p:nvPr/>
              </p:nvGrpSpPr>
              <p:grpSpPr>
                <a:xfrm>
                  <a:off x="6607216" y="3537596"/>
                  <a:ext cx="1289147" cy="142646"/>
                  <a:chOff x="6585713" y="3754387"/>
                  <a:chExt cx="1289147" cy="142646"/>
                </a:xfrm>
              </p:grpSpPr>
              <p:sp>
                <p:nvSpPr>
                  <p:cNvPr id="684" name="Can 683"/>
                  <p:cNvSpPr>
                    <a:spLocks/>
                  </p:cNvSpPr>
                  <p:nvPr/>
                </p:nvSpPr>
                <p:spPr>
                  <a:xfrm>
                    <a:off x="7240857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85" name="Can 684"/>
                  <p:cNvSpPr>
                    <a:spLocks/>
                  </p:cNvSpPr>
                  <p:nvPr/>
                </p:nvSpPr>
                <p:spPr>
                  <a:xfrm>
                    <a:off x="740464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86" name="Can 685"/>
                  <p:cNvSpPr>
                    <a:spLocks/>
                  </p:cNvSpPr>
                  <p:nvPr/>
                </p:nvSpPr>
                <p:spPr>
                  <a:xfrm>
                    <a:off x="756842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87" name="Can 686"/>
                  <p:cNvSpPr>
                    <a:spLocks/>
                  </p:cNvSpPr>
                  <p:nvPr/>
                </p:nvSpPr>
                <p:spPr>
                  <a:xfrm>
                    <a:off x="7732214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88" name="Can 687"/>
                  <p:cNvSpPr>
                    <a:spLocks/>
                  </p:cNvSpPr>
                  <p:nvPr/>
                </p:nvSpPr>
                <p:spPr>
                  <a:xfrm>
                    <a:off x="658571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89" name="Can 688"/>
                  <p:cNvSpPr>
                    <a:spLocks/>
                  </p:cNvSpPr>
                  <p:nvPr/>
                </p:nvSpPr>
                <p:spPr>
                  <a:xfrm>
                    <a:off x="674949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90" name="Can 689"/>
                  <p:cNvSpPr>
                    <a:spLocks/>
                  </p:cNvSpPr>
                  <p:nvPr/>
                </p:nvSpPr>
                <p:spPr>
                  <a:xfrm>
                    <a:off x="6913285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91" name="Can 690"/>
                  <p:cNvSpPr>
                    <a:spLocks/>
                  </p:cNvSpPr>
                  <p:nvPr/>
                </p:nvSpPr>
                <p:spPr>
                  <a:xfrm>
                    <a:off x="7077071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675" name="Group 3221"/>
                <p:cNvGrpSpPr/>
                <p:nvPr/>
              </p:nvGrpSpPr>
              <p:grpSpPr>
                <a:xfrm>
                  <a:off x="6518311" y="3640668"/>
                  <a:ext cx="1289147" cy="142646"/>
                  <a:chOff x="6585713" y="3754387"/>
                  <a:chExt cx="1289147" cy="142646"/>
                </a:xfrm>
              </p:grpSpPr>
              <p:sp>
                <p:nvSpPr>
                  <p:cNvPr id="676" name="Can 675"/>
                  <p:cNvSpPr>
                    <a:spLocks/>
                  </p:cNvSpPr>
                  <p:nvPr/>
                </p:nvSpPr>
                <p:spPr>
                  <a:xfrm>
                    <a:off x="7240857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77" name="Can 676"/>
                  <p:cNvSpPr>
                    <a:spLocks/>
                  </p:cNvSpPr>
                  <p:nvPr/>
                </p:nvSpPr>
                <p:spPr>
                  <a:xfrm>
                    <a:off x="740464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78" name="Can 677"/>
                  <p:cNvSpPr>
                    <a:spLocks/>
                  </p:cNvSpPr>
                  <p:nvPr/>
                </p:nvSpPr>
                <p:spPr>
                  <a:xfrm>
                    <a:off x="756842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79" name="Can 678"/>
                  <p:cNvSpPr>
                    <a:spLocks/>
                  </p:cNvSpPr>
                  <p:nvPr/>
                </p:nvSpPr>
                <p:spPr>
                  <a:xfrm>
                    <a:off x="7732214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80" name="Can 679"/>
                  <p:cNvSpPr>
                    <a:spLocks/>
                  </p:cNvSpPr>
                  <p:nvPr/>
                </p:nvSpPr>
                <p:spPr>
                  <a:xfrm>
                    <a:off x="658571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81" name="Can 680"/>
                  <p:cNvSpPr>
                    <a:spLocks/>
                  </p:cNvSpPr>
                  <p:nvPr/>
                </p:nvSpPr>
                <p:spPr>
                  <a:xfrm>
                    <a:off x="674949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82" name="Can 681"/>
                  <p:cNvSpPr>
                    <a:spLocks/>
                  </p:cNvSpPr>
                  <p:nvPr/>
                </p:nvSpPr>
                <p:spPr>
                  <a:xfrm>
                    <a:off x="6913285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83" name="Can 682"/>
                  <p:cNvSpPr>
                    <a:spLocks/>
                  </p:cNvSpPr>
                  <p:nvPr/>
                </p:nvSpPr>
                <p:spPr>
                  <a:xfrm>
                    <a:off x="7077071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  <p:grpSp>
            <p:nvGrpSpPr>
              <p:cNvPr id="535" name="Group 3381"/>
              <p:cNvGrpSpPr/>
              <p:nvPr/>
            </p:nvGrpSpPr>
            <p:grpSpPr>
              <a:xfrm>
                <a:off x="691493" y="2686149"/>
                <a:ext cx="1736440" cy="604763"/>
                <a:chOff x="6518311" y="3163597"/>
                <a:chExt cx="1770563" cy="619717"/>
              </a:xfrm>
            </p:grpSpPr>
            <p:sp>
              <p:nvSpPr>
                <p:cNvPr id="648" name="Can 647"/>
                <p:cNvSpPr>
                  <a:spLocks/>
                </p:cNvSpPr>
                <p:nvPr/>
              </p:nvSpPr>
              <p:spPr>
                <a:xfrm>
                  <a:off x="8146228" y="316359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49" name="Can 648"/>
                <p:cNvSpPr>
                  <a:spLocks/>
                </p:cNvSpPr>
                <p:nvPr/>
              </p:nvSpPr>
              <p:spPr>
                <a:xfrm>
                  <a:off x="8053090" y="3255435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50" name="Can 649"/>
                <p:cNvSpPr>
                  <a:spLocks/>
                </p:cNvSpPr>
                <p:nvPr/>
              </p:nvSpPr>
              <p:spPr>
                <a:xfrm>
                  <a:off x="7951286" y="334074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51" name="Can 650"/>
                <p:cNvSpPr>
                  <a:spLocks/>
                </p:cNvSpPr>
                <p:nvPr/>
              </p:nvSpPr>
              <p:spPr>
                <a:xfrm>
                  <a:off x="7851076" y="3441701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652" name="Group 3222"/>
                <p:cNvGrpSpPr/>
                <p:nvPr/>
              </p:nvGrpSpPr>
              <p:grpSpPr>
                <a:xfrm>
                  <a:off x="6607216" y="3537596"/>
                  <a:ext cx="1289147" cy="142646"/>
                  <a:chOff x="6585713" y="3754387"/>
                  <a:chExt cx="1289147" cy="142646"/>
                </a:xfrm>
              </p:grpSpPr>
              <p:sp>
                <p:nvSpPr>
                  <p:cNvPr id="662" name="Can 661"/>
                  <p:cNvSpPr>
                    <a:spLocks/>
                  </p:cNvSpPr>
                  <p:nvPr/>
                </p:nvSpPr>
                <p:spPr>
                  <a:xfrm>
                    <a:off x="7240857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63" name="Can 662"/>
                  <p:cNvSpPr>
                    <a:spLocks/>
                  </p:cNvSpPr>
                  <p:nvPr/>
                </p:nvSpPr>
                <p:spPr>
                  <a:xfrm>
                    <a:off x="740464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64" name="Can 663"/>
                  <p:cNvSpPr>
                    <a:spLocks/>
                  </p:cNvSpPr>
                  <p:nvPr/>
                </p:nvSpPr>
                <p:spPr>
                  <a:xfrm>
                    <a:off x="756842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65" name="Can 664"/>
                  <p:cNvSpPr>
                    <a:spLocks/>
                  </p:cNvSpPr>
                  <p:nvPr/>
                </p:nvSpPr>
                <p:spPr>
                  <a:xfrm>
                    <a:off x="7732214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66" name="Can 665"/>
                  <p:cNvSpPr>
                    <a:spLocks/>
                  </p:cNvSpPr>
                  <p:nvPr/>
                </p:nvSpPr>
                <p:spPr>
                  <a:xfrm>
                    <a:off x="658571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67" name="Can 666"/>
                  <p:cNvSpPr>
                    <a:spLocks/>
                  </p:cNvSpPr>
                  <p:nvPr/>
                </p:nvSpPr>
                <p:spPr>
                  <a:xfrm>
                    <a:off x="674949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68" name="Can 667"/>
                  <p:cNvSpPr>
                    <a:spLocks/>
                  </p:cNvSpPr>
                  <p:nvPr/>
                </p:nvSpPr>
                <p:spPr>
                  <a:xfrm>
                    <a:off x="6913285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69" name="Can 668"/>
                  <p:cNvSpPr>
                    <a:spLocks/>
                  </p:cNvSpPr>
                  <p:nvPr/>
                </p:nvSpPr>
                <p:spPr>
                  <a:xfrm>
                    <a:off x="7077071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653" name="Group 3221"/>
                <p:cNvGrpSpPr/>
                <p:nvPr/>
              </p:nvGrpSpPr>
              <p:grpSpPr>
                <a:xfrm>
                  <a:off x="6518311" y="3640668"/>
                  <a:ext cx="1289147" cy="142646"/>
                  <a:chOff x="6585713" y="3754387"/>
                  <a:chExt cx="1289147" cy="142646"/>
                </a:xfrm>
              </p:grpSpPr>
              <p:sp>
                <p:nvSpPr>
                  <p:cNvPr id="654" name="Can 653"/>
                  <p:cNvSpPr>
                    <a:spLocks/>
                  </p:cNvSpPr>
                  <p:nvPr/>
                </p:nvSpPr>
                <p:spPr>
                  <a:xfrm>
                    <a:off x="7240857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55" name="Can 654"/>
                  <p:cNvSpPr>
                    <a:spLocks/>
                  </p:cNvSpPr>
                  <p:nvPr/>
                </p:nvSpPr>
                <p:spPr>
                  <a:xfrm>
                    <a:off x="740464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56" name="Can 655"/>
                  <p:cNvSpPr>
                    <a:spLocks/>
                  </p:cNvSpPr>
                  <p:nvPr/>
                </p:nvSpPr>
                <p:spPr>
                  <a:xfrm>
                    <a:off x="756842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57" name="Can 656"/>
                  <p:cNvSpPr>
                    <a:spLocks/>
                  </p:cNvSpPr>
                  <p:nvPr/>
                </p:nvSpPr>
                <p:spPr>
                  <a:xfrm>
                    <a:off x="7732214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58" name="Can 657"/>
                  <p:cNvSpPr>
                    <a:spLocks/>
                  </p:cNvSpPr>
                  <p:nvPr/>
                </p:nvSpPr>
                <p:spPr>
                  <a:xfrm>
                    <a:off x="658571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59" name="Can 658"/>
                  <p:cNvSpPr>
                    <a:spLocks/>
                  </p:cNvSpPr>
                  <p:nvPr/>
                </p:nvSpPr>
                <p:spPr>
                  <a:xfrm>
                    <a:off x="674949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60" name="Can 659"/>
                  <p:cNvSpPr>
                    <a:spLocks/>
                  </p:cNvSpPr>
                  <p:nvPr/>
                </p:nvSpPr>
                <p:spPr>
                  <a:xfrm>
                    <a:off x="6913285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61" name="Can 660"/>
                  <p:cNvSpPr>
                    <a:spLocks/>
                  </p:cNvSpPr>
                  <p:nvPr/>
                </p:nvSpPr>
                <p:spPr>
                  <a:xfrm>
                    <a:off x="7077071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  <p:grpSp>
            <p:nvGrpSpPr>
              <p:cNvPr id="536" name="Group 4419"/>
              <p:cNvGrpSpPr/>
              <p:nvPr/>
            </p:nvGrpSpPr>
            <p:grpSpPr>
              <a:xfrm>
                <a:off x="688635" y="2513891"/>
                <a:ext cx="1736440" cy="604763"/>
                <a:chOff x="6518311" y="3163597"/>
                <a:chExt cx="1770563" cy="619717"/>
              </a:xfrm>
            </p:grpSpPr>
            <p:sp>
              <p:nvSpPr>
                <p:cNvPr id="626" name="Can 625"/>
                <p:cNvSpPr>
                  <a:spLocks/>
                </p:cNvSpPr>
                <p:nvPr/>
              </p:nvSpPr>
              <p:spPr>
                <a:xfrm>
                  <a:off x="8146228" y="316359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27" name="Can 626"/>
                <p:cNvSpPr>
                  <a:spLocks/>
                </p:cNvSpPr>
                <p:nvPr/>
              </p:nvSpPr>
              <p:spPr>
                <a:xfrm>
                  <a:off x="8053090" y="3255435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28" name="Can 627"/>
                <p:cNvSpPr>
                  <a:spLocks/>
                </p:cNvSpPr>
                <p:nvPr/>
              </p:nvSpPr>
              <p:spPr>
                <a:xfrm>
                  <a:off x="7951286" y="334074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29" name="Can 628"/>
                <p:cNvSpPr>
                  <a:spLocks/>
                </p:cNvSpPr>
                <p:nvPr/>
              </p:nvSpPr>
              <p:spPr>
                <a:xfrm>
                  <a:off x="7851076" y="3441701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630" name="Group 3222"/>
                <p:cNvGrpSpPr/>
                <p:nvPr/>
              </p:nvGrpSpPr>
              <p:grpSpPr>
                <a:xfrm>
                  <a:off x="6607216" y="3537596"/>
                  <a:ext cx="1289147" cy="142646"/>
                  <a:chOff x="6585713" y="3754387"/>
                  <a:chExt cx="1289147" cy="142646"/>
                </a:xfrm>
              </p:grpSpPr>
              <p:sp>
                <p:nvSpPr>
                  <p:cNvPr id="640" name="Can 639"/>
                  <p:cNvSpPr>
                    <a:spLocks/>
                  </p:cNvSpPr>
                  <p:nvPr/>
                </p:nvSpPr>
                <p:spPr>
                  <a:xfrm>
                    <a:off x="7240857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41" name="Can 640"/>
                  <p:cNvSpPr>
                    <a:spLocks/>
                  </p:cNvSpPr>
                  <p:nvPr/>
                </p:nvSpPr>
                <p:spPr>
                  <a:xfrm>
                    <a:off x="740464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42" name="Can 641"/>
                  <p:cNvSpPr>
                    <a:spLocks/>
                  </p:cNvSpPr>
                  <p:nvPr/>
                </p:nvSpPr>
                <p:spPr>
                  <a:xfrm>
                    <a:off x="756842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43" name="Can 642"/>
                  <p:cNvSpPr>
                    <a:spLocks/>
                  </p:cNvSpPr>
                  <p:nvPr/>
                </p:nvSpPr>
                <p:spPr>
                  <a:xfrm>
                    <a:off x="7732214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44" name="Can 643"/>
                  <p:cNvSpPr>
                    <a:spLocks/>
                  </p:cNvSpPr>
                  <p:nvPr/>
                </p:nvSpPr>
                <p:spPr>
                  <a:xfrm>
                    <a:off x="658571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45" name="Can 644"/>
                  <p:cNvSpPr>
                    <a:spLocks/>
                  </p:cNvSpPr>
                  <p:nvPr/>
                </p:nvSpPr>
                <p:spPr>
                  <a:xfrm>
                    <a:off x="674949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46" name="Can 645"/>
                  <p:cNvSpPr>
                    <a:spLocks/>
                  </p:cNvSpPr>
                  <p:nvPr/>
                </p:nvSpPr>
                <p:spPr>
                  <a:xfrm>
                    <a:off x="6913285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47" name="Can 646"/>
                  <p:cNvSpPr>
                    <a:spLocks/>
                  </p:cNvSpPr>
                  <p:nvPr/>
                </p:nvSpPr>
                <p:spPr>
                  <a:xfrm>
                    <a:off x="7077071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631" name="Group 3221"/>
                <p:cNvGrpSpPr/>
                <p:nvPr/>
              </p:nvGrpSpPr>
              <p:grpSpPr>
                <a:xfrm>
                  <a:off x="6518311" y="3640668"/>
                  <a:ext cx="1289147" cy="142646"/>
                  <a:chOff x="6585713" y="3754387"/>
                  <a:chExt cx="1289147" cy="142646"/>
                </a:xfrm>
              </p:grpSpPr>
              <p:sp>
                <p:nvSpPr>
                  <p:cNvPr id="632" name="Can 631"/>
                  <p:cNvSpPr>
                    <a:spLocks/>
                  </p:cNvSpPr>
                  <p:nvPr/>
                </p:nvSpPr>
                <p:spPr>
                  <a:xfrm>
                    <a:off x="7240857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3" name="Can 632"/>
                  <p:cNvSpPr>
                    <a:spLocks/>
                  </p:cNvSpPr>
                  <p:nvPr/>
                </p:nvSpPr>
                <p:spPr>
                  <a:xfrm>
                    <a:off x="740464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4" name="Can 633"/>
                  <p:cNvSpPr>
                    <a:spLocks/>
                  </p:cNvSpPr>
                  <p:nvPr/>
                </p:nvSpPr>
                <p:spPr>
                  <a:xfrm>
                    <a:off x="756842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5" name="Can 634"/>
                  <p:cNvSpPr>
                    <a:spLocks/>
                  </p:cNvSpPr>
                  <p:nvPr/>
                </p:nvSpPr>
                <p:spPr>
                  <a:xfrm>
                    <a:off x="7732214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6" name="Can 635"/>
                  <p:cNvSpPr>
                    <a:spLocks/>
                  </p:cNvSpPr>
                  <p:nvPr/>
                </p:nvSpPr>
                <p:spPr>
                  <a:xfrm>
                    <a:off x="658571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7" name="Can 636"/>
                  <p:cNvSpPr>
                    <a:spLocks/>
                  </p:cNvSpPr>
                  <p:nvPr/>
                </p:nvSpPr>
                <p:spPr>
                  <a:xfrm>
                    <a:off x="674949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8" name="Can 637"/>
                  <p:cNvSpPr>
                    <a:spLocks/>
                  </p:cNvSpPr>
                  <p:nvPr/>
                </p:nvSpPr>
                <p:spPr>
                  <a:xfrm>
                    <a:off x="6913285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9" name="Can 638"/>
                  <p:cNvSpPr>
                    <a:spLocks/>
                  </p:cNvSpPr>
                  <p:nvPr/>
                </p:nvSpPr>
                <p:spPr>
                  <a:xfrm>
                    <a:off x="7077071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  <p:grpSp>
            <p:nvGrpSpPr>
              <p:cNvPr id="537" name="Group 4546"/>
              <p:cNvGrpSpPr/>
              <p:nvPr/>
            </p:nvGrpSpPr>
            <p:grpSpPr>
              <a:xfrm>
                <a:off x="687249" y="2341015"/>
                <a:ext cx="1736440" cy="604763"/>
                <a:chOff x="6518311" y="3163597"/>
                <a:chExt cx="1770563" cy="619717"/>
              </a:xfrm>
            </p:grpSpPr>
            <p:sp>
              <p:nvSpPr>
                <p:cNvPr id="604" name="Can 603"/>
                <p:cNvSpPr>
                  <a:spLocks/>
                </p:cNvSpPr>
                <p:nvPr/>
              </p:nvSpPr>
              <p:spPr>
                <a:xfrm>
                  <a:off x="8146228" y="316359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05" name="Can 604"/>
                <p:cNvSpPr>
                  <a:spLocks/>
                </p:cNvSpPr>
                <p:nvPr/>
              </p:nvSpPr>
              <p:spPr>
                <a:xfrm>
                  <a:off x="8053090" y="3255435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06" name="Can 605"/>
                <p:cNvSpPr>
                  <a:spLocks/>
                </p:cNvSpPr>
                <p:nvPr/>
              </p:nvSpPr>
              <p:spPr>
                <a:xfrm>
                  <a:off x="7951286" y="334074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07" name="Can 606"/>
                <p:cNvSpPr>
                  <a:spLocks/>
                </p:cNvSpPr>
                <p:nvPr/>
              </p:nvSpPr>
              <p:spPr>
                <a:xfrm>
                  <a:off x="7851076" y="3441701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608" name="Group 3222"/>
                <p:cNvGrpSpPr/>
                <p:nvPr/>
              </p:nvGrpSpPr>
              <p:grpSpPr>
                <a:xfrm>
                  <a:off x="6607216" y="3537596"/>
                  <a:ext cx="1289147" cy="142646"/>
                  <a:chOff x="6585713" y="3754387"/>
                  <a:chExt cx="1289147" cy="142646"/>
                </a:xfrm>
              </p:grpSpPr>
              <p:sp>
                <p:nvSpPr>
                  <p:cNvPr id="618" name="Can 617"/>
                  <p:cNvSpPr>
                    <a:spLocks/>
                  </p:cNvSpPr>
                  <p:nvPr/>
                </p:nvSpPr>
                <p:spPr>
                  <a:xfrm>
                    <a:off x="7240857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19" name="Can 618"/>
                  <p:cNvSpPr>
                    <a:spLocks/>
                  </p:cNvSpPr>
                  <p:nvPr/>
                </p:nvSpPr>
                <p:spPr>
                  <a:xfrm>
                    <a:off x="740464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20" name="Can 619"/>
                  <p:cNvSpPr>
                    <a:spLocks/>
                  </p:cNvSpPr>
                  <p:nvPr/>
                </p:nvSpPr>
                <p:spPr>
                  <a:xfrm>
                    <a:off x="756842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21" name="Can 620"/>
                  <p:cNvSpPr>
                    <a:spLocks/>
                  </p:cNvSpPr>
                  <p:nvPr/>
                </p:nvSpPr>
                <p:spPr>
                  <a:xfrm>
                    <a:off x="7732214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22" name="Can 621"/>
                  <p:cNvSpPr>
                    <a:spLocks/>
                  </p:cNvSpPr>
                  <p:nvPr/>
                </p:nvSpPr>
                <p:spPr>
                  <a:xfrm>
                    <a:off x="658571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23" name="Can 622"/>
                  <p:cNvSpPr>
                    <a:spLocks/>
                  </p:cNvSpPr>
                  <p:nvPr/>
                </p:nvSpPr>
                <p:spPr>
                  <a:xfrm>
                    <a:off x="674949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24" name="Can 623"/>
                  <p:cNvSpPr>
                    <a:spLocks/>
                  </p:cNvSpPr>
                  <p:nvPr/>
                </p:nvSpPr>
                <p:spPr>
                  <a:xfrm>
                    <a:off x="6913285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25" name="Can 624"/>
                  <p:cNvSpPr>
                    <a:spLocks/>
                  </p:cNvSpPr>
                  <p:nvPr/>
                </p:nvSpPr>
                <p:spPr>
                  <a:xfrm>
                    <a:off x="7077071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609" name="Group 3221"/>
                <p:cNvGrpSpPr/>
                <p:nvPr/>
              </p:nvGrpSpPr>
              <p:grpSpPr>
                <a:xfrm>
                  <a:off x="6518311" y="3640668"/>
                  <a:ext cx="1289147" cy="142646"/>
                  <a:chOff x="6585713" y="3754387"/>
                  <a:chExt cx="1289147" cy="142646"/>
                </a:xfrm>
              </p:grpSpPr>
              <p:sp>
                <p:nvSpPr>
                  <p:cNvPr id="610" name="Can 609"/>
                  <p:cNvSpPr>
                    <a:spLocks/>
                  </p:cNvSpPr>
                  <p:nvPr/>
                </p:nvSpPr>
                <p:spPr>
                  <a:xfrm>
                    <a:off x="7240857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11" name="Can 610"/>
                  <p:cNvSpPr>
                    <a:spLocks/>
                  </p:cNvSpPr>
                  <p:nvPr/>
                </p:nvSpPr>
                <p:spPr>
                  <a:xfrm>
                    <a:off x="740464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12" name="Can 611"/>
                  <p:cNvSpPr>
                    <a:spLocks/>
                  </p:cNvSpPr>
                  <p:nvPr/>
                </p:nvSpPr>
                <p:spPr>
                  <a:xfrm>
                    <a:off x="756842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13" name="Can 612"/>
                  <p:cNvSpPr>
                    <a:spLocks/>
                  </p:cNvSpPr>
                  <p:nvPr/>
                </p:nvSpPr>
                <p:spPr>
                  <a:xfrm>
                    <a:off x="7732214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14" name="Can 613"/>
                  <p:cNvSpPr>
                    <a:spLocks/>
                  </p:cNvSpPr>
                  <p:nvPr/>
                </p:nvSpPr>
                <p:spPr>
                  <a:xfrm>
                    <a:off x="658571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15" name="Can 614"/>
                  <p:cNvSpPr>
                    <a:spLocks/>
                  </p:cNvSpPr>
                  <p:nvPr/>
                </p:nvSpPr>
                <p:spPr>
                  <a:xfrm>
                    <a:off x="674949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16" name="Can 615"/>
                  <p:cNvSpPr>
                    <a:spLocks/>
                  </p:cNvSpPr>
                  <p:nvPr/>
                </p:nvSpPr>
                <p:spPr>
                  <a:xfrm>
                    <a:off x="6913285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17" name="Can 616"/>
                  <p:cNvSpPr>
                    <a:spLocks/>
                  </p:cNvSpPr>
                  <p:nvPr/>
                </p:nvSpPr>
                <p:spPr>
                  <a:xfrm>
                    <a:off x="7077071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  <p:grpSp>
            <p:nvGrpSpPr>
              <p:cNvPr id="538" name="Group 4661"/>
              <p:cNvGrpSpPr/>
              <p:nvPr/>
            </p:nvGrpSpPr>
            <p:grpSpPr>
              <a:xfrm>
                <a:off x="687249" y="2168139"/>
                <a:ext cx="1736440" cy="604763"/>
                <a:chOff x="6518311" y="3163597"/>
                <a:chExt cx="1770563" cy="619717"/>
              </a:xfrm>
            </p:grpSpPr>
            <p:sp>
              <p:nvSpPr>
                <p:cNvPr id="582" name="Can 581"/>
                <p:cNvSpPr>
                  <a:spLocks/>
                </p:cNvSpPr>
                <p:nvPr/>
              </p:nvSpPr>
              <p:spPr>
                <a:xfrm>
                  <a:off x="8146228" y="316359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83" name="Can 582"/>
                <p:cNvSpPr>
                  <a:spLocks/>
                </p:cNvSpPr>
                <p:nvPr/>
              </p:nvSpPr>
              <p:spPr>
                <a:xfrm>
                  <a:off x="8053090" y="3255435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84" name="Can 583"/>
                <p:cNvSpPr>
                  <a:spLocks/>
                </p:cNvSpPr>
                <p:nvPr/>
              </p:nvSpPr>
              <p:spPr>
                <a:xfrm>
                  <a:off x="7951286" y="3340747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85" name="Can 584"/>
                <p:cNvSpPr>
                  <a:spLocks/>
                </p:cNvSpPr>
                <p:nvPr/>
              </p:nvSpPr>
              <p:spPr>
                <a:xfrm>
                  <a:off x="7851076" y="3441701"/>
                  <a:ext cx="142646" cy="142646"/>
                </a:xfrm>
                <a:prstGeom prst="can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586" name="Group 3222"/>
                <p:cNvGrpSpPr/>
                <p:nvPr/>
              </p:nvGrpSpPr>
              <p:grpSpPr>
                <a:xfrm>
                  <a:off x="6607216" y="3537596"/>
                  <a:ext cx="1289147" cy="142646"/>
                  <a:chOff x="6585713" y="3754387"/>
                  <a:chExt cx="1289147" cy="142646"/>
                </a:xfrm>
              </p:grpSpPr>
              <p:sp>
                <p:nvSpPr>
                  <p:cNvPr id="596" name="Can 595"/>
                  <p:cNvSpPr>
                    <a:spLocks/>
                  </p:cNvSpPr>
                  <p:nvPr/>
                </p:nvSpPr>
                <p:spPr>
                  <a:xfrm>
                    <a:off x="7240857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97" name="Can 596"/>
                  <p:cNvSpPr>
                    <a:spLocks/>
                  </p:cNvSpPr>
                  <p:nvPr/>
                </p:nvSpPr>
                <p:spPr>
                  <a:xfrm>
                    <a:off x="740464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98" name="Can 597"/>
                  <p:cNvSpPr>
                    <a:spLocks/>
                  </p:cNvSpPr>
                  <p:nvPr/>
                </p:nvSpPr>
                <p:spPr>
                  <a:xfrm>
                    <a:off x="756842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99" name="Can 598"/>
                  <p:cNvSpPr>
                    <a:spLocks/>
                  </p:cNvSpPr>
                  <p:nvPr/>
                </p:nvSpPr>
                <p:spPr>
                  <a:xfrm>
                    <a:off x="7732214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00" name="Can 599"/>
                  <p:cNvSpPr>
                    <a:spLocks/>
                  </p:cNvSpPr>
                  <p:nvPr/>
                </p:nvSpPr>
                <p:spPr>
                  <a:xfrm>
                    <a:off x="658571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01" name="Can 600"/>
                  <p:cNvSpPr>
                    <a:spLocks/>
                  </p:cNvSpPr>
                  <p:nvPr/>
                </p:nvSpPr>
                <p:spPr>
                  <a:xfrm>
                    <a:off x="674949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02" name="Can 601"/>
                  <p:cNvSpPr>
                    <a:spLocks/>
                  </p:cNvSpPr>
                  <p:nvPr/>
                </p:nvSpPr>
                <p:spPr>
                  <a:xfrm>
                    <a:off x="6913285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03" name="Can 602"/>
                  <p:cNvSpPr>
                    <a:spLocks/>
                  </p:cNvSpPr>
                  <p:nvPr/>
                </p:nvSpPr>
                <p:spPr>
                  <a:xfrm>
                    <a:off x="7077071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87" name="Group 3221"/>
                <p:cNvGrpSpPr/>
                <p:nvPr/>
              </p:nvGrpSpPr>
              <p:grpSpPr>
                <a:xfrm>
                  <a:off x="6518311" y="3640668"/>
                  <a:ext cx="1289147" cy="142646"/>
                  <a:chOff x="6585713" y="3754387"/>
                  <a:chExt cx="1289147" cy="142646"/>
                </a:xfrm>
              </p:grpSpPr>
              <p:sp>
                <p:nvSpPr>
                  <p:cNvPr id="588" name="Can 587"/>
                  <p:cNvSpPr>
                    <a:spLocks/>
                  </p:cNvSpPr>
                  <p:nvPr/>
                </p:nvSpPr>
                <p:spPr>
                  <a:xfrm>
                    <a:off x="7240857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89" name="Can 588"/>
                  <p:cNvSpPr>
                    <a:spLocks/>
                  </p:cNvSpPr>
                  <p:nvPr/>
                </p:nvSpPr>
                <p:spPr>
                  <a:xfrm>
                    <a:off x="740464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90" name="Can 589"/>
                  <p:cNvSpPr>
                    <a:spLocks/>
                  </p:cNvSpPr>
                  <p:nvPr/>
                </p:nvSpPr>
                <p:spPr>
                  <a:xfrm>
                    <a:off x="756842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91" name="Can 590"/>
                  <p:cNvSpPr>
                    <a:spLocks/>
                  </p:cNvSpPr>
                  <p:nvPr/>
                </p:nvSpPr>
                <p:spPr>
                  <a:xfrm>
                    <a:off x="7732214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92" name="Can 591"/>
                  <p:cNvSpPr>
                    <a:spLocks/>
                  </p:cNvSpPr>
                  <p:nvPr/>
                </p:nvSpPr>
                <p:spPr>
                  <a:xfrm>
                    <a:off x="6585713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93" name="Can 592"/>
                  <p:cNvSpPr>
                    <a:spLocks/>
                  </p:cNvSpPr>
                  <p:nvPr/>
                </p:nvSpPr>
                <p:spPr>
                  <a:xfrm>
                    <a:off x="6749499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94" name="Can 593"/>
                  <p:cNvSpPr>
                    <a:spLocks/>
                  </p:cNvSpPr>
                  <p:nvPr/>
                </p:nvSpPr>
                <p:spPr>
                  <a:xfrm>
                    <a:off x="6913285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95" name="Can 594"/>
                  <p:cNvSpPr>
                    <a:spLocks/>
                  </p:cNvSpPr>
                  <p:nvPr/>
                </p:nvSpPr>
                <p:spPr>
                  <a:xfrm>
                    <a:off x="7077071" y="3754387"/>
                    <a:ext cx="142646" cy="142646"/>
                  </a:xfrm>
                  <a:prstGeom prst="can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  <p:grpSp>
            <p:nvGrpSpPr>
              <p:cNvPr id="539" name="Group 3093"/>
              <p:cNvGrpSpPr/>
              <p:nvPr/>
            </p:nvGrpSpPr>
            <p:grpSpPr>
              <a:xfrm>
                <a:off x="850992" y="2011800"/>
                <a:ext cx="1448145" cy="618377"/>
                <a:chOff x="2922954" y="3487485"/>
                <a:chExt cx="1476605" cy="633665"/>
              </a:xfrm>
              <a:solidFill>
                <a:schemeClr val="accent3">
                  <a:lumMod val="75000"/>
                </a:schemeClr>
              </a:solidFill>
            </p:grpSpPr>
            <p:grpSp>
              <p:nvGrpSpPr>
                <p:cNvPr id="540" name="Group 2678"/>
                <p:cNvGrpSpPr/>
                <p:nvPr/>
              </p:nvGrpSpPr>
              <p:grpSpPr>
                <a:xfrm>
                  <a:off x="3415582" y="3487485"/>
                  <a:ext cx="983977" cy="164592"/>
                  <a:chOff x="3415582" y="3487485"/>
                  <a:chExt cx="983977" cy="164592"/>
                </a:xfrm>
                <a:grpFill/>
              </p:grpSpPr>
              <p:sp>
                <p:nvSpPr>
                  <p:cNvPr id="576" name="Cube 575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77" name="Cube 576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78" name="Cube 577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79" name="Cube 578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80" name="Cube 579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81" name="Cube 580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solidFill>
                    <a:schemeClr val="accent6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41" name="Group 2679"/>
                <p:cNvGrpSpPr/>
                <p:nvPr/>
              </p:nvGrpSpPr>
              <p:grpSpPr>
                <a:xfrm>
                  <a:off x="3327673" y="3581400"/>
                  <a:ext cx="983977" cy="164592"/>
                  <a:chOff x="3415582" y="3487485"/>
                  <a:chExt cx="983977" cy="164592"/>
                </a:xfrm>
                <a:grpFill/>
              </p:grpSpPr>
              <p:sp>
                <p:nvSpPr>
                  <p:cNvPr id="570" name="Cube 569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71" name="Cube 570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72" name="Cube 571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73" name="Cube 572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74" name="Cube 573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75" name="Cube 574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solidFill>
                    <a:schemeClr val="accent6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42" name="Group 2700"/>
                <p:cNvGrpSpPr/>
                <p:nvPr/>
              </p:nvGrpSpPr>
              <p:grpSpPr>
                <a:xfrm>
                  <a:off x="3227754" y="3670300"/>
                  <a:ext cx="983977" cy="164592"/>
                  <a:chOff x="3415582" y="3487485"/>
                  <a:chExt cx="983977" cy="164592"/>
                </a:xfrm>
                <a:grpFill/>
              </p:grpSpPr>
              <p:sp>
                <p:nvSpPr>
                  <p:cNvPr id="564" name="Cube 563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65" name="Cube 564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66" name="Cube 565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67" name="Cube 566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68" name="Cube 567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69" name="Cube 568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solidFill>
                    <a:schemeClr val="accent6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43" name="Group 2721"/>
                <p:cNvGrpSpPr/>
                <p:nvPr/>
              </p:nvGrpSpPr>
              <p:grpSpPr>
                <a:xfrm>
                  <a:off x="3126154" y="3759200"/>
                  <a:ext cx="983977" cy="164592"/>
                  <a:chOff x="3415582" y="3487485"/>
                  <a:chExt cx="983977" cy="164592"/>
                </a:xfrm>
                <a:grpFill/>
              </p:grpSpPr>
              <p:sp>
                <p:nvSpPr>
                  <p:cNvPr id="558" name="Cube 557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59" name="Cube 558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60" name="Cube 559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61" name="Cube 560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62" name="Cube 561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63" name="Cube 562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solidFill>
                    <a:schemeClr val="accent6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44" name="Group 2742"/>
                <p:cNvGrpSpPr/>
                <p:nvPr/>
              </p:nvGrpSpPr>
              <p:grpSpPr>
                <a:xfrm>
                  <a:off x="3022873" y="3860800"/>
                  <a:ext cx="983977" cy="164592"/>
                  <a:chOff x="3415582" y="3487485"/>
                  <a:chExt cx="983977" cy="164592"/>
                </a:xfrm>
                <a:grpFill/>
              </p:grpSpPr>
              <p:sp>
                <p:nvSpPr>
                  <p:cNvPr id="552" name="Cube 551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53" name="Cube 552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54" name="Cube 553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55" name="Cube 554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56" name="Cube 555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57" name="Cube 556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solidFill>
                    <a:schemeClr val="accent6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45" name="Group 2763"/>
                <p:cNvGrpSpPr/>
                <p:nvPr/>
              </p:nvGrpSpPr>
              <p:grpSpPr>
                <a:xfrm>
                  <a:off x="2922954" y="3956558"/>
                  <a:ext cx="983977" cy="164592"/>
                  <a:chOff x="3415582" y="3487485"/>
                  <a:chExt cx="983977" cy="164592"/>
                </a:xfrm>
                <a:grpFill/>
              </p:grpSpPr>
              <p:sp>
                <p:nvSpPr>
                  <p:cNvPr id="546" name="Cube 545"/>
                  <p:cNvSpPr>
                    <a:spLocks noChangeAspect="1"/>
                  </p:cNvSpPr>
                  <p:nvPr/>
                </p:nvSpPr>
                <p:spPr>
                  <a:xfrm>
                    <a:off x="3415582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47" name="Cube 546"/>
                  <p:cNvSpPr>
                    <a:spLocks noChangeAspect="1"/>
                  </p:cNvSpPr>
                  <p:nvPr/>
                </p:nvSpPr>
                <p:spPr>
                  <a:xfrm>
                    <a:off x="3579460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48" name="Cube 547"/>
                  <p:cNvSpPr>
                    <a:spLocks noChangeAspect="1"/>
                  </p:cNvSpPr>
                  <p:nvPr/>
                </p:nvSpPr>
                <p:spPr>
                  <a:xfrm>
                    <a:off x="3743338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49" name="Cube 548"/>
                  <p:cNvSpPr>
                    <a:spLocks noChangeAspect="1"/>
                  </p:cNvSpPr>
                  <p:nvPr/>
                </p:nvSpPr>
                <p:spPr>
                  <a:xfrm>
                    <a:off x="3907216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50" name="Cube 549"/>
                  <p:cNvSpPr>
                    <a:spLocks noChangeAspect="1"/>
                  </p:cNvSpPr>
                  <p:nvPr/>
                </p:nvSpPr>
                <p:spPr>
                  <a:xfrm>
                    <a:off x="4071094" y="3487485"/>
                    <a:ext cx="164589" cy="164592"/>
                  </a:xfrm>
                  <a:prstGeom prst="cube">
                    <a:avLst/>
                  </a:prstGeom>
                  <a:grpFill/>
                  <a:ln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551" name="Cube 550"/>
                  <p:cNvSpPr>
                    <a:spLocks noChangeAspect="1"/>
                  </p:cNvSpPr>
                  <p:nvPr/>
                </p:nvSpPr>
                <p:spPr>
                  <a:xfrm>
                    <a:off x="4234970" y="3487485"/>
                    <a:ext cx="164589" cy="164592"/>
                  </a:xfrm>
                  <a:prstGeom prst="cube">
                    <a:avLst/>
                  </a:prstGeom>
                  <a:solidFill>
                    <a:schemeClr val="accent6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  <p:cxnSp>
          <p:nvCxnSpPr>
            <p:cNvPr id="498" name="Straight Connector 497"/>
            <p:cNvCxnSpPr/>
            <p:nvPr/>
          </p:nvCxnSpPr>
          <p:spPr>
            <a:xfrm>
              <a:off x="843158" y="3233521"/>
              <a:ext cx="0" cy="62701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" name="Straight Connector 498"/>
            <p:cNvCxnSpPr/>
            <p:nvPr/>
          </p:nvCxnSpPr>
          <p:spPr>
            <a:xfrm>
              <a:off x="995558" y="3231587"/>
              <a:ext cx="0" cy="62701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0" name="Straight Connector 499"/>
            <p:cNvCxnSpPr/>
            <p:nvPr/>
          </p:nvCxnSpPr>
          <p:spPr>
            <a:xfrm>
              <a:off x="1160658" y="3256496"/>
              <a:ext cx="0" cy="62701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1" name="Straight Connector 500"/>
            <p:cNvCxnSpPr/>
            <p:nvPr/>
          </p:nvCxnSpPr>
          <p:spPr>
            <a:xfrm>
              <a:off x="1325243" y="3244287"/>
              <a:ext cx="0" cy="62701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" name="Straight Connector 501"/>
            <p:cNvCxnSpPr/>
            <p:nvPr/>
          </p:nvCxnSpPr>
          <p:spPr>
            <a:xfrm>
              <a:off x="1478158" y="3244857"/>
              <a:ext cx="0" cy="62701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3" name="Straight Connector 502"/>
            <p:cNvCxnSpPr/>
            <p:nvPr/>
          </p:nvCxnSpPr>
          <p:spPr>
            <a:xfrm>
              <a:off x="1633685" y="3246221"/>
              <a:ext cx="0" cy="62701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4" name="Straight Connector 503"/>
            <p:cNvCxnSpPr/>
            <p:nvPr/>
          </p:nvCxnSpPr>
          <p:spPr>
            <a:xfrm>
              <a:off x="1808439" y="3244287"/>
              <a:ext cx="0" cy="62701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4" name="Group 713"/>
          <p:cNvGrpSpPr/>
          <p:nvPr/>
        </p:nvGrpSpPr>
        <p:grpSpPr>
          <a:xfrm>
            <a:off x="7787183" y="1513590"/>
            <a:ext cx="989350" cy="2400156"/>
            <a:chOff x="7787183" y="1513590"/>
            <a:chExt cx="989350" cy="2400156"/>
          </a:xfrm>
        </p:grpSpPr>
        <p:cxnSp>
          <p:nvCxnSpPr>
            <p:cNvPr id="715" name="Straight Connector 714"/>
            <p:cNvCxnSpPr/>
            <p:nvPr/>
          </p:nvCxnSpPr>
          <p:spPr>
            <a:xfrm>
              <a:off x="8176953" y="3112950"/>
              <a:ext cx="414" cy="70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6" name="Straight Connector 715"/>
            <p:cNvCxnSpPr/>
            <p:nvPr/>
          </p:nvCxnSpPr>
          <p:spPr>
            <a:xfrm>
              <a:off x="8009818" y="3195058"/>
              <a:ext cx="0" cy="71816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7" name="Straight Connector 716"/>
            <p:cNvCxnSpPr/>
            <p:nvPr/>
          </p:nvCxnSpPr>
          <p:spPr>
            <a:xfrm>
              <a:off x="7856707" y="3149400"/>
              <a:ext cx="1" cy="76434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18" name="Group 717"/>
            <p:cNvGrpSpPr/>
            <p:nvPr/>
          </p:nvGrpSpPr>
          <p:grpSpPr>
            <a:xfrm>
              <a:off x="7787183" y="1513590"/>
              <a:ext cx="989350" cy="1737179"/>
              <a:chOff x="2129501" y="1539140"/>
              <a:chExt cx="989350" cy="1737179"/>
            </a:xfrm>
          </p:grpSpPr>
          <p:grpSp>
            <p:nvGrpSpPr>
              <p:cNvPr id="719" name="Group 718"/>
              <p:cNvGrpSpPr/>
              <p:nvPr/>
            </p:nvGrpSpPr>
            <p:grpSpPr>
              <a:xfrm>
                <a:off x="2129501" y="2492842"/>
                <a:ext cx="965998" cy="783477"/>
                <a:chOff x="-3053147" y="4966257"/>
                <a:chExt cx="965998" cy="783477"/>
              </a:xfrm>
            </p:grpSpPr>
            <p:grpSp>
              <p:nvGrpSpPr>
                <p:cNvPr id="822" name="Group 821"/>
                <p:cNvGrpSpPr/>
                <p:nvPr/>
              </p:nvGrpSpPr>
              <p:grpSpPr>
                <a:xfrm>
                  <a:off x="-3053147" y="5131357"/>
                  <a:ext cx="965998" cy="618377"/>
                  <a:chOff x="-3542067" y="1591854"/>
                  <a:chExt cx="965998" cy="618377"/>
                </a:xfrm>
                <a:solidFill>
                  <a:schemeClr val="accent6">
                    <a:lumMod val="50000"/>
                  </a:schemeClr>
                </a:solidFill>
              </p:grpSpPr>
              <p:grpSp>
                <p:nvGrpSpPr>
                  <p:cNvPr id="848" name="Group 1269"/>
                  <p:cNvGrpSpPr/>
                  <p:nvPr/>
                </p:nvGrpSpPr>
                <p:grpSpPr>
                  <a:xfrm>
                    <a:off x="-3058934" y="1591854"/>
                    <a:ext cx="482865" cy="160621"/>
                    <a:chOff x="-3058934" y="1591854"/>
                    <a:chExt cx="482865" cy="160621"/>
                  </a:xfrm>
                  <a:grpFill/>
                </p:grpSpPr>
                <p:sp>
                  <p:nvSpPr>
                    <p:cNvPr id="869" name="Cube 868"/>
                    <p:cNvSpPr>
                      <a:spLocks noChangeAspect="1"/>
                    </p:cNvSpPr>
                    <p:nvPr/>
                  </p:nvSpPr>
                  <p:spPr>
                    <a:xfrm>
                      <a:off x="-3058934" y="159185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70" name="Cube 869"/>
                    <p:cNvSpPr>
                      <a:spLocks noChangeAspect="1"/>
                    </p:cNvSpPr>
                    <p:nvPr/>
                  </p:nvSpPr>
                  <p:spPr>
                    <a:xfrm>
                      <a:off x="-2898212" y="159185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71" name="Cube 870"/>
                    <p:cNvSpPr>
                      <a:spLocks noChangeAspect="1"/>
                    </p:cNvSpPr>
                    <p:nvPr/>
                  </p:nvSpPr>
                  <p:spPr>
                    <a:xfrm>
                      <a:off x="-2737489" y="159185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  <p:grpSp>
                <p:nvGrpSpPr>
                  <p:cNvPr id="849" name="Group 1270"/>
                  <p:cNvGrpSpPr/>
                  <p:nvPr/>
                </p:nvGrpSpPr>
                <p:grpSpPr>
                  <a:xfrm>
                    <a:off x="-3145149" y="1683503"/>
                    <a:ext cx="482865" cy="160621"/>
                    <a:chOff x="-3145149" y="1683503"/>
                    <a:chExt cx="482865" cy="160621"/>
                  </a:xfrm>
                  <a:grpFill/>
                </p:grpSpPr>
                <p:sp>
                  <p:nvSpPr>
                    <p:cNvPr id="866" name="Cube 865"/>
                    <p:cNvSpPr>
                      <a:spLocks noChangeAspect="1"/>
                    </p:cNvSpPr>
                    <p:nvPr/>
                  </p:nvSpPr>
                  <p:spPr>
                    <a:xfrm>
                      <a:off x="-3145149" y="1683503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67" name="Cube 866"/>
                    <p:cNvSpPr>
                      <a:spLocks noChangeAspect="1"/>
                    </p:cNvSpPr>
                    <p:nvPr/>
                  </p:nvSpPr>
                  <p:spPr>
                    <a:xfrm>
                      <a:off x="-2984427" y="1683503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68" name="Cube 867"/>
                    <p:cNvSpPr>
                      <a:spLocks noChangeAspect="1"/>
                    </p:cNvSpPr>
                    <p:nvPr/>
                  </p:nvSpPr>
                  <p:spPr>
                    <a:xfrm>
                      <a:off x="-2823704" y="1683503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  <p:grpSp>
                <p:nvGrpSpPr>
                  <p:cNvPr id="850" name="Group 1271"/>
                  <p:cNvGrpSpPr/>
                  <p:nvPr/>
                </p:nvGrpSpPr>
                <p:grpSpPr>
                  <a:xfrm>
                    <a:off x="-3243142" y="1770258"/>
                    <a:ext cx="482865" cy="160621"/>
                    <a:chOff x="-3243142" y="1770258"/>
                    <a:chExt cx="482865" cy="160621"/>
                  </a:xfrm>
                  <a:grpFill/>
                </p:grpSpPr>
                <p:sp>
                  <p:nvSpPr>
                    <p:cNvPr id="863" name="Cube 862"/>
                    <p:cNvSpPr>
                      <a:spLocks noChangeAspect="1"/>
                    </p:cNvSpPr>
                    <p:nvPr/>
                  </p:nvSpPr>
                  <p:spPr>
                    <a:xfrm>
                      <a:off x="-3243142" y="1770258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64" name="Cube 863"/>
                    <p:cNvSpPr>
                      <a:spLocks noChangeAspect="1"/>
                    </p:cNvSpPr>
                    <p:nvPr/>
                  </p:nvSpPr>
                  <p:spPr>
                    <a:xfrm>
                      <a:off x="-3082420" y="1770258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65" name="Cube 864"/>
                    <p:cNvSpPr>
                      <a:spLocks noChangeAspect="1"/>
                    </p:cNvSpPr>
                    <p:nvPr/>
                  </p:nvSpPr>
                  <p:spPr>
                    <a:xfrm>
                      <a:off x="-2921697" y="1770258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  <p:grpSp>
                <p:nvGrpSpPr>
                  <p:cNvPr id="851" name="Group 1272"/>
                  <p:cNvGrpSpPr/>
                  <p:nvPr/>
                </p:nvGrpSpPr>
                <p:grpSpPr>
                  <a:xfrm>
                    <a:off x="-3342784" y="1857014"/>
                    <a:ext cx="482865" cy="160621"/>
                    <a:chOff x="-3342784" y="1857014"/>
                    <a:chExt cx="482865" cy="160621"/>
                  </a:xfrm>
                  <a:grpFill/>
                </p:grpSpPr>
                <p:sp>
                  <p:nvSpPr>
                    <p:cNvPr id="860" name="Cube 859"/>
                    <p:cNvSpPr>
                      <a:spLocks noChangeAspect="1"/>
                    </p:cNvSpPr>
                    <p:nvPr/>
                  </p:nvSpPr>
                  <p:spPr>
                    <a:xfrm>
                      <a:off x="-3342784" y="185701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61" name="Cube 860"/>
                    <p:cNvSpPr>
                      <a:spLocks noChangeAspect="1"/>
                    </p:cNvSpPr>
                    <p:nvPr/>
                  </p:nvSpPr>
                  <p:spPr>
                    <a:xfrm>
                      <a:off x="-3182062" y="185701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62" name="Cube 861"/>
                    <p:cNvSpPr>
                      <a:spLocks noChangeAspect="1"/>
                    </p:cNvSpPr>
                    <p:nvPr/>
                  </p:nvSpPr>
                  <p:spPr>
                    <a:xfrm>
                      <a:off x="-3021339" y="185701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  <p:grpSp>
                <p:nvGrpSpPr>
                  <p:cNvPr id="852" name="Group 1273"/>
                  <p:cNvGrpSpPr/>
                  <p:nvPr/>
                </p:nvGrpSpPr>
                <p:grpSpPr>
                  <a:xfrm>
                    <a:off x="-3444074" y="1956162"/>
                    <a:ext cx="482865" cy="160621"/>
                    <a:chOff x="-3444074" y="1956162"/>
                    <a:chExt cx="482865" cy="160621"/>
                  </a:xfrm>
                  <a:grpFill/>
                </p:grpSpPr>
                <p:sp>
                  <p:nvSpPr>
                    <p:cNvPr id="857" name="Cube 856"/>
                    <p:cNvSpPr>
                      <a:spLocks noChangeAspect="1"/>
                    </p:cNvSpPr>
                    <p:nvPr/>
                  </p:nvSpPr>
                  <p:spPr>
                    <a:xfrm>
                      <a:off x="-3444074" y="1956162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58" name="Cube 857"/>
                    <p:cNvSpPr>
                      <a:spLocks noChangeAspect="1"/>
                    </p:cNvSpPr>
                    <p:nvPr/>
                  </p:nvSpPr>
                  <p:spPr>
                    <a:xfrm>
                      <a:off x="-3283352" y="1956162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59" name="Cube 858"/>
                    <p:cNvSpPr>
                      <a:spLocks noChangeAspect="1"/>
                    </p:cNvSpPr>
                    <p:nvPr/>
                  </p:nvSpPr>
                  <p:spPr>
                    <a:xfrm>
                      <a:off x="-3122629" y="1956162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  <p:grpSp>
                <p:nvGrpSpPr>
                  <p:cNvPr id="853" name="Group 1274"/>
                  <p:cNvGrpSpPr/>
                  <p:nvPr/>
                </p:nvGrpSpPr>
                <p:grpSpPr>
                  <a:xfrm>
                    <a:off x="-3542067" y="2049610"/>
                    <a:ext cx="482865" cy="160621"/>
                    <a:chOff x="-3542067" y="2049610"/>
                    <a:chExt cx="482865" cy="160621"/>
                  </a:xfrm>
                  <a:grpFill/>
                </p:grpSpPr>
                <p:sp>
                  <p:nvSpPr>
                    <p:cNvPr id="854" name="Cube 853"/>
                    <p:cNvSpPr>
                      <a:spLocks noChangeAspect="1"/>
                    </p:cNvSpPr>
                    <p:nvPr/>
                  </p:nvSpPr>
                  <p:spPr>
                    <a:xfrm>
                      <a:off x="-3542067" y="2049610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55" name="Cube 854"/>
                    <p:cNvSpPr>
                      <a:spLocks noChangeAspect="1"/>
                    </p:cNvSpPr>
                    <p:nvPr/>
                  </p:nvSpPr>
                  <p:spPr>
                    <a:xfrm>
                      <a:off x="-3381345" y="2049610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56" name="Cube 855"/>
                    <p:cNvSpPr>
                      <a:spLocks noChangeAspect="1"/>
                    </p:cNvSpPr>
                    <p:nvPr/>
                  </p:nvSpPr>
                  <p:spPr>
                    <a:xfrm>
                      <a:off x="-3220622" y="2049610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</p:grpSp>
            <p:grpSp>
              <p:nvGrpSpPr>
                <p:cNvPr id="823" name="Group 822"/>
                <p:cNvGrpSpPr/>
                <p:nvPr/>
              </p:nvGrpSpPr>
              <p:grpSpPr>
                <a:xfrm>
                  <a:off x="-3053147" y="4966257"/>
                  <a:ext cx="965998" cy="618377"/>
                  <a:chOff x="-3542067" y="1591854"/>
                  <a:chExt cx="965998" cy="618377"/>
                </a:xfrm>
                <a:solidFill>
                  <a:schemeClr val="accent6">
                    <a:lumMod val="50000"/>
                  </a:schemeClr>
                </a:solidFill>
              </p:grpSpPr>
              <p:grpSp>
                <p:nvGrpSpPr>
                  <p:cNvPr id="824" name="Group 1269"/>
                  <p:cNvGrpSpPr/>
                  <p:nvPr/>
                </p:nvGrpSpPr>
                <p:grpSpPr>
                  <a:xfrm>
                    <a:off x="-3058934" y="1591854"/>
                    <a:ext cx="482865" cy="160621"/>
                    <a:chOff x="-3058934" y="1591854"/>
                    <a:chExt cx="482865" cy="160621"/>
                  </a:xfrm>
                  <a:grpFill/>
                </p:grpSpPr>
                <p:sp>
                  <p:nvSpPr>
                    <p:cNvPr id="845" name="Cube 844"/>
                    <p:cNvSpPr>
                      <a:spLocks noChangeAspect="1"/>
                    </p:cNvSpPr>
                    <p:nvPr/>
                  </p:nvSpPr>
                  <p:spPr>
                    <a:xfrm>
                      <a:off x="-3058934" y="159185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46" name="Cube 845"/>
                    <p:cNvSpPr>
                      <a:spLocks noChangeAspect="1"/>
                    </p:cNvSpPr>
                    <p:nvPr/>
                  </p:nvSpPr>
                  <p:spPr>
                    <a:xfrm>
                      <a:off x="-2898212" y="159185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47" name="Cube 846"/>
                    <p:cNvSpPr>
                      <a:spLocks noChangeAspect="1"/>
                    </p:cNvSpPr>
                    <p:nvPr/>
                  </p:nvSpPr>
                  <p:spPr>
                    <a:xfrm>
                      <a:off x="-2737489" y="159185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  <p:grpSp>
                <p:nvGrpSpPr>
                  <p:cNvPr id="825" name="Group 1270"/>
                  <p:cNvGrpSpPr/>
                  <p:nvPr/>
                </p:nvGrpSpPr>
                <p:grpSpPr>
                  <a:xfrm>
                    <a:off x="-3145149" y="1683503"/>
                    <a:ext cx="482865" cy="160621"/>
                    <a:chOff x="-3145149" y="1683503"/>
                    <a:chExt cx="482865" cy="160621"/>
                  </a:xfrm>
                  <a:grpFill/>
                </p:grpSpPr>
                <p:sp>
                  <p:nvSpPr>
                    <p:cNvPr id="842" name="Cube 841"/>
                    <p:cNvSpPr>
                      <a:spLocks noChangeAspect="1"/>
                    </p:cNvSpPr>
                    <p:nvPr/>
                  </p:nvSpPr>
                  <p:spPr>
                    <a:xfrm>
                      <a:off x="-3145149" y="1683503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43" name="Cube 842"/>
                    <p:cNvSpPr>
                      <a:spLocks noChangeAspect="1"/>
                    </p:cNvSpPr>
                    <p:nvPr/>
                  </p:nvSpPr>
                  <p:spPr>
                    <a:xfrm>
                      <a:off x="-2984427" y="1683503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44" name="Cube 843"/>
                    <p:cNvSpPr>
                      <a:spLocks noChangeAspect="1"/>
                    </p:cNvSpPr>
                    <p:nvPr/>
                  </p:nvSpPr>
                  <p:spPr>
                    <a:xfrm>
                      <a:off x="-2823704" y="1683503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  <p:grpSp>
                <p:nvGrpSpPr>
                  <p:cNvPr id="826" name="Group 1271"/>
                  <p:cNvGrpSpPr/>
                  <p:nvPr/>
                </p:nvGrpSpPr>
                <p:grpSpPr>
                  <a:xfrm>
                    <a:off x="-3243142" y="1770258"/>
                    <a:ext cx="482865" cy="160621"/>
                    <a:chOff x="-3243142" y="1770258"/>
                    <a:chExt cx="482865" cy="160621"/>
                  </a:xfrm>
                  <a:grpFill/>
                </p:grpSpPr>
                <p:sp>
                  <p:nvSpPr>
                    <p:cNvPr id="839" name="Cube 838"/>
                    <p:cNvSpPr>
                      <a:spLocks noChangeAspect="1"/>
                    </p:cNvSpPr>
                    <p:nvPr/>
                  </p:nvSpPr>
                  <p:spPr>
                    <a:xfrm>
                      <a:off x="-3243142" y="1770258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40" name="Cube 839"/>
                    <p:cNvSpPr>
                      <a:spLocks noChangeAspect="1"/>
                    </p:cNvSpPr>
                    <p:nvPr/>
                  </p:nvSpPr>
                  <p:spPr>
                    <a:xfrm>
                      <a:off x="-3082420" y="1770258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41" name="Cube 840"/>
                    <p:cNvSpPr>
                      <a:spLocks noChangeAspect="1"/>
                    </p:cNvSpPr>
                    <p:nvPr/>
                  </p:nvSpPr>
                  <p:spPr>
                    <a:xfrm>
                      <a:off x="-2921697" y="1770258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  <p:grpSp>
                <p:nvGrpSpPr>
                  <p:cNvPr id="827" name="Group 1272"/>
                  <p:cNvGrpSpPr/>
                  <p:nvPr/>
                </p:nvGrpSpPr>
                <p:grpSpPr>
                  <a:xfrm>
                    <a:off x="-3342784" y="1857014"/>
                    <a:ext cx="482865" cy="160621"/>
                    <a:chOff x="-3342784" y="1857014"/>
                    <a:chExt cx="482865" cy="160621"/>
                  </a:xfrm>
                  <a:grpFill/>
                </p:grpSpPr>
                <p:sp>
                  <p:nvSpPr>
                    <p:cNvPr id="836" name="Cube 835"/>
                    <p:cNvSpPr>
                      <a:spLocks noChangeAspect="1"/>
                    </p:cNvSpPr>
                    <p:nvPr/>
                  </p:nvSpPr>
                  <p:spPr>
                    <a:xfrm>
                      <a:off x="-3342784" y="185701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37" name="Cube 836"/>
                    <p:cNvSpPr>
                      <a:spLocks noChangeAspect="1"/>
                    </p:cNvSpPr>
                    <p:nvPr/>
                  </p:nvSpPr>
                  <p:spPr>
                    <a:xfrm>
                      <a:off x="-3182062" y="185701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38" name="Cube 837"/>
                    <p:cNvSpPr>
                      <a:spLocks noChangeAspect="1"/>
                    </p:cNvSpPr>
                    <p:nvPr/>
                  </p:nvSpPr>
                  <p:spPr>
                    <a:xfrm>
                      <a:off x="-3021339" y="185701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  <p:grpSp>
                <p:nvGrpSpPr>
                  <p:cNvPr id="828" name="Group 1273"/>
                  <p:cNvGrpSpPr/>
                  <p:nvPr/>
                </p:nvGrpSpPr>
                <p:grpSpPr>
                  <a:xfrm>
                    <a:off x="-3444074" y="1956162"/>
                    <a:ext cx="482865" cy="160621"/>
                    <a:chOff x="-3444074" y="1956162"/>
                    <a:chExt cx="482865" cy="160621"/>
                  </a:xfrm>
                  <a:grpFill/>
                </p:grpSpPr>
                <p:sp>
                  <p:nvSpPr>
                    <p:cNvPr id="833" name="Cube 832"/>
                    <p:cNvSpPr>
                      <a:spLocks noChangeAspect="1"/>
                    </p:cNvSpPr>
                    <p:nvPr/>
                  </p:nvSpPr>
                  <p:spPr>
                    <a:xfrm>
                      <a:off x="-3444074" y="1956162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34" name="Cube 833"/>
                    <p:cNvSpPr>
                      <a:spLocks noChangeAspect="1"/>
                    </p:cNvSpPr>
                    <p:nvPr/>
                  </p:nvSpPr>
                  <p:spPr>
                    <a:xfrm>
                      <a:off x="-3283352" y="1956162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35" name="Cube 834"/>
                    <p:cNvSpPr>
                      <a:spLocks noChangeAspect="1"/>
                    </p:cNvSpPr>
                    <p:nvPr/>
                  </p:nvSpPr>
                  <p:spPr>
                    <a:xfrm>
                      <a:off x="-3122629" y="1956162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  <p:grpSp>
                <p:nvGrpSpPr>
                  <p:cNvPr id="829" name="Group 1274"/>
                  <p:cNvGrpSpPr/>
                  <p:nvPr/>
                </p:nvGrpSpPr>
                <p:grpSpPr>
                  <a:xfrm>
                    <a:off x="-3542067" y="2049610"/>
                    <a:ext cx="482865" cy="160621"/>
                    <a:chOff x="-3542067" y="2049610"/>
                    <a:chExt cx="482865" cy="160621"/>
                  </a:xfrm>
                  <a:grpFill/>
                </p:grpSpPr>
                <p:sp>
                  <p:nvSpPr>
                    <p:cNvPr id="830" name="Cube 829"/>
                    <p:cNvSpPr>
                      <a:spLocks noChangeAspect="1"/>
                    </p:cNvSpPr>
                    <p:nvPr/>
                  </p:nvSpPr>
                  <p:spPr>
                    <a:xfrm>
                      <a:off x="-3542067" y="2049610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31" name="Cube 830"/>
                    <p:cNvSpPr>
                      <a:spLocks noChangeAspect="1"/>
                    </p:cNvSpPr>
                    <p:nvPr/>
                  </p:nvSpPr>
                  <p:spPr>
                    <a:xfrm>
                      <a:off x="-3381345" y="2049610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32" name="Cube 831"/>
                    <p:cNvSpPr>
                      <a:spLocks noChangeAspect="1"/>
                    </p:cNvSpPr>
                    <p:nvPr/>
                  </p:nvSpPr>
                  <p:spPr>
                    <a:xfrm>
                      <a:off x="-3220622" y="2049610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720" name="Group 719"/>
              <p:cNvGrpSpPr/>
              <p:nvPr/>
            </p:nvGrpSpPr>
            <p:grpSpPr>
              <a:xfrm>
                <a:off x="2130199" y="2022179"/>
                <a:ext cx="965998" cy="783477"/>
                <a:chOff x="-2868939" y="3570458"/>
                <a:chExt cx="965998" cy="783477"/>
              </a:xfrm>
            </p:grpSpPr>
            <p:grpSp>
              <p:nvGrpSpPr>
                <p:cNvPr id="772" name="Group 771"/>
                <p:cNvGrpSpPr/>
                <p:nvPr/>
              </p:nvGrpSpPr>
              <p:grpSpPr>
                <a:xfrm>
                  <a:off x="-2868939" y="3735558"/>
                  <a:ext cx="965998" cy="618377"/>
                  <a:chOff x="-3542067" y="1591854"/>
                  <a:chExt cx="965998" cy="618377"/>
                </a:xfrm>
                <a:solidFill>
                  <a:schemeClr val="accent2">
                    <a:lumMod val="75000"/>
                  </a:schemeClr>
                </a:solidFill>
              </p:grpSpPr>
              <p:grpSp>
                <p:nvGrpSpPr>
                  <p:cNvPr id="798" name="Group 1269"/>
                  <p:cNvGrpSpPr/>
                  <p:nvPr/>
                </p:nvGrpSpPr>
                <p:grpSpPr>
                  <a:xfrm>
                    <a:off x="-3058934" y="1591854"/>
                    <a:ext cx="482865" cy="160621"/>
                    <a:chOff x="-3058934" y="1591854"/>
                    <a:chExt cx="482865" cy="160621"/>
                  </a:xfrm>
                  <a:grpFill/>
                </p:grpSpPr>
                <p:sp>
                  <p:nvSpPr>
                    <p:cNvPr id="819" name="Cube 818"/>
                    <p:cNvSpPr>
                      <a:spLocks noChangeAspect="1"/>
                    </p:cNvSpPr>
                    <p:nvPr/>
                  </p:nvSpPr>
                  <p:spPr>
                    <a:xfrm>
                      <a:off x="-3058934" y="159185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20" name="Cube 819"/>
                    <p:cNvSpPr>
                      <a:spLocks noChangeAspect="1"/>
                    </p:cNvSpPr>
                    <p:nvPr/>
                  </p:nvSpPr>
                  <p:spPr>
                    <a:xfrm>
                      <a:off x="-2898212" y="159185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21" name="Cube 820"/>
                    <p:cNvSpPr>
                      <a:spLocks noChangeAspect="1"/>
                    </p:cNvSpPr>
                    <p:nvPr/>
                  </p:nvSpPr>
                  <p:spPr>
                    <a:xfrm>
                      <a:off x="-2737489" y="159185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  <p:grpSp>
                <p:nvGrpSpPr>
                  <p:cNvPr id="799" name="Group 1270"/>
                  <p:cNvGrpSpPr/>
                  <p:nvPr/>
                </p:nvGrpSpPr>
                <p:grpSpPr>
                  <a:xfrm>
                    <a:off x="-3145149" y="1683503"/>
                    <a:ext cx="482865" cy="160621"/>
                    <a:chOff x="-3145149" y="1683503"/>
                    <a:chExt cx="482865" cy="160621"/>
                  </a:xfrm>
                  <a:grpFill/>
                </p:grpSpPr>
                <p:sp>
                  <p:nvSpPr>
                    <p:cNvPr id="816" name="Cube 815"/>
                    <p:cNvSpPr>
                      <a:spLocks noChangeAspect="1"/>
                    </p:cNvSpPr>
                    <p:nvPr/>
                  </p:nvSpPr>
                  <p:spPr>
                    <a:xfrm>
                      <a:off x="-3145149" y="1683503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17" name="Cube 816"/>
                    <p:cNvSpPr>
                      <a:spLocks noChangeAspect="1"/>
                    </p:cNvSpPr>
                    <p:nvPr/>
                  </p:nvSpPr>
                  <p:spPr>
                    <a:xfrm>
                      <a:off x="-2984427" y="1683503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18" name="Cube 817"/>
                    <p:cNvSpPr>
                      <a:spLocks noChangeAspect="1"/>
                    </p:cNvSpPr>
                    <p:nvPr/>
                  </p:nvSpPr>
                  <p:spPr>
                    <a:xfrm>
                      <a:off x="-2823704" y="1683503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  <p:grpSp>
                <p:nvGrpSpPr>
                  <p:cNvPr id="800" name="Group 1271"/>
                  <p:cNvGrpSpPr/>
                  <p:nvPr/>
                </p:nvGrpSpPr>
                <p:grpSpPr>
                  <a:xfrm>
                    <a:off x="-3243142" y="1770258"/>
                    <a:ext cx="482865" cy="160621"/>
                    <a:chOff x="-3243142" y="1770258"/>
                    <a:chExt cx="482865" cy="160621"/>
                  </a:xfrm>
                  <a:grpFill/>
                </p:grpSpPr>
                <p:sp>
                  <p:nvSpPr>
                    <p:cNvPr id="813" name="Cube 812"/>
                    <p:cNvSpPr>
                      <a:spLocks noChangeAspect="1"/>
                    </p:cNvSpPr>
                    <p:nvPr/>
                  </p:nvSpPr>
                  <p:spPr>
                    <a:xfrm>
                      <a:off x="-3243142" y="1770258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14" name="Cube 813"/>
                    <p:cNvSpPr>
                      <a:spLocks noChangeAspect="1"/>
                    </p:cNvSpPr>
                    <p:nvPr/>
                  </p:nvSpPr>
                  <p:spPr>
                    <a:xfrm>
                      <a:off x="-3082420" y="1770258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15" name="Cube 814"/>
                    <p:cNvSpPr>
                      <a:spLocks noChangeAspect="1"/>
                    </p:cNvSpPr>
                    <p:nvPr/>
                  </p:nvSpPr>
                  <p:spPr>
                    <a:xfrm>
                      <a:off x="-2921697" y="1770258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  <p:grpSp>
                <p:nvGrpSpPr>
                  <p:cNvPr id="801" name="Group 1272"/>
                  <p:cNvGrpSpPr/>
                  <p:nvPr/>
                </p:nvGrpSpPr>
                <p:grpSpPr>
                  <a:xfrm>
                    <a:off x="-3342784" y="1857014"/>
                    <a:ext cx="482865" cy="160621"/>
                    <a:chOff x="-3342784" y="1857014"/>
                    <a:chExt cx="482865" cy="160621"/>
                  </a:xfrm>
                  <a:grpFill/>
                </p:grpSpPr>
                <p:sp>
                  <p:nvSpPr>
                    <p:cNvPr id="810" name="Cube 809"/>
                    <p:cNvSpPr>
                      <a:spLocks noChangeAspect="1"/>
                    </p:cNvSpPr>
                    <p:nvPr/>
                  </p:nvSpPr>
                  <p:spPr>
                    <a:xfrm>
                      <a:off x="-3342784" y="185701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11" name="Cube 810"/>
                    <p:cNvSpPr>
                      <a:spLocks noChangeAspect="1"/>
                    </p:cNvSpPr>
                    <p:nvPr/>
                  </p:nvSpPr>
                  <p:spPr>
                    <a:xfrm>
                      <a:off x="-3182062" y="185701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12" name="Cube 811"/>
                    <p:cNvSpPr>
                      <a:spLocks noChangeAspect="1"/>
                    </p:cNvSpPr>
                    <p:nvPr/>
                  </p:nvSpPr>
                  <p:spPr>
                    <a:xfrm>
                      <a:off x="-3021339" y="185701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  <p:grpSp>
                <p:nvGrpSpPr>
                  <p:cNvPr id="802" name="Group 1273"/>
                  <p:cNvGrpSpPr/>
                  <p:nvPr/>
                </p:nvGrpSpPr>
                <p:grpSpPr>
                  <a:xfrm>
                    <a:off x="-3444074" y="1956162"/>
                    <a:ext cx="482865" cy="160621"/>
                    <a:chOff x="-3444074" y="1956162"/>
                    <a:chExt cx="482865" cy="160621"/>
                  </a:xfrm>
                  <a:grpFill/>
                </p:grpSpPr>
                <p:sp>
                  <p:nvSpPr>
                    <p:cNvPr id="807" name="Cube 806"/>
                    <p:cNvSpPr>
                      <a:spLocks noChangeAspect="1"/>
                    </p:cNvSpPr>
                    <p:nvPr/>
                  </p:nvSpPr>
                  <p:spPr>
                    <a:xfrm>
                      <a:off x="-3444074" y="1956162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08" name="Cube 807"/>
                    <p:cNvSpPr>
                      <a:spLocks noChangeAspect="1"/>
                    </p:cNvSpPr>
                    <p:nvPr/>
                  </p:nvSpPr>
                  <p:spPr>
                    <a:xfrm>
                      <a:off x="-3283352" y="1956162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09" name="Cube 808"/>
                    <p:cNvSpPr>
                      <a:spLocks noChangeAspect="1"/>
                    </p:cNvSpPr>
                    <p:nvPr/>
                  </p:nvSpPr>
                  <p:spPr>
                    <a:xfrm>
                      <a:off x="-3122629" y="1956162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  <p:grpSp>
                <p:nvGrpSpPr>
                  <p:cNvPr id="803" name="Group 1274"/>
                  <p:cNvGrpSpPr/>
                  <p:nvPr/>
                </p:nvGrpSpPr>
                <p:grpSpPr>
                  <a:xfrm>
                    <a:off x="-3542067" y="2049610"/>
                    <a:ext cx="482865" cy="160621"/>
                    <a:chOff x="-3542067" y="2049610"/>
                    <a:chExt cx="482865" cy="160621"/>
                  </a:xfrm>
                  <a:grpFill/>
                </p:grpSpPr>
                <p:sp>
                  <p:nvSpPr>
                    <p:cNvPr id="804" name="Cube 803"/>
                    <p:cNvSpPr>
                      <a:spLocks noChangeAspect="1"/>
                    </p:cNvSpPr>
                    <p:nvPr/>
                  </p:nvSpPr>
                  <p:spPr>
                    <a:xfrm>
                      <a:off x="-3542067" y="2049610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05" name="Cube 804"/>
                    <p:cNvSpPr>
                      <a:spLocks noChangeAspect="1"/>
                    </p:cNvSpPr>
                    <p:nvPr/>
                  </p:nvSpPr>
                  <p:spPr>
                    <a:xfrm>
                      <a:off x="-3381345" y="2049610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806" name="Cube 805"/>
                    <p:cNvSpPr>
                      <a:spLocks noChangeAspect="1"/>
                    </p:cNvSpPr>
                    <p:nvPr/>
                  </p:nvSpPr>
                  <p:spPr>
                    <a:xfrm>
                      <a:off x="-3220622" y="2049610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</p:grpSp>
            <p:grpSp>
              <p:nvGrpSpPr>
                <p:cNvPr id="773" name="Group 772"/>
                <p:cNvGrpSpPr/>
                <p:nvPr/>
              </p:nvGrpSpPr>
              <p:grpSpPr>
                <a:xfrm>
                  <a:off x="-2868939" y="3570458"/>
                  <a:ext cx="965998" cy="618377"/>
                  <a:chOff x="-3542067" y="1591854"/>
                  <a:chExt cx="965998" cy="618377"/>
                </a:xfrm>
                <a:solidFill>
                  <a:schemeClr val="accent2">
                    <a:lumMod val="75000"/>
                  </a:schemeClr>
                </a:solidFill>
              </p:grpSpPr>
              <p:grpSp>
                <p:nvGrpSpPr>
                  <p:cNvPr id="774" name="Group 1269"/>
                  <p:cNvGrpSpPr/>
                  <p:nvPr/>
                </p:nvGrpSpPr>
                <p:grpSpPr>
                  <a:xfrm>
                    <a:off x="-3058934" y="1591854"/>
                    <a:ext cx="482865" cy="160621"/>
                    <a:chOff x="-3058934" y="1591854"/>
                    <a:chExt cx="482865" cy="160621"/>
                  </a:xfrm>
                  <a:grpFill/>
                </p:grpSpPr>
                <p:sp>
                  <p:nvSpPr>
                    <p:cNvPr id="795" name="Cube 794"/>
                    <p:cNvSpPr>
                      <a:spLocks noChangeAspect="1"/>
                    </p:cNvSpPr>
                    <p:nvPr/>
                  </p:nvSpPr>
                  <p:spPr>
                    <a:xfrm>
                      <a:off x="-3058934" y="159185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796" name="Cube 795"/>
                    <p:cNvSpPr>
                      <a:spLocks noChangeAspect="1"/>
                    </p:cNvSpPr>
                    <p:nvPr/>
                  </p:nvSpPr>
                  <p:spPr>
                    <a:xfrm>
                      <a:off x="-2898212" y="159185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797" name="Cube 796"/>
                    <p:cNvSpPr>
                      <a:spLocks noChangeAspect="1"/>
                    </p:cNvSpPr>
                    <p:nvPr/>
                  </p:nvSpPr>
                  <p:spPr>
                    <a:xfrm>
                      <a:off x="-2737489" y="159185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  <p:grpSp>
                <p:nvGrpSpPr>
                  <p:cNvPr id="775" name="Group 1270"/>
                  <p:cNvGrpSpPr/>
                  <p:nvPr/>
                </p:nvGrpSpPr>
                <p:grpSpPr>
                  <a:xfrm>
                    <a:off x="-3145149" y="1683503"/>
                    <a:ext cx="482865" cy="160621"/>
                    <a:chOff x="-3145149" y="1683503"/>
                    <a:chExt cx="482865" cy="160621"/>
                  </a:xfrm>
                  <a:grpFill/>
                </p:grpSpPr>
                <p:sp>
                  <p:nvSpPr>
                    <p:cNvPr id="792" name="Cube 791"/>
                    <p:cNvSpPr>
                      <a:spLocks noChangeAspect="1"/>
                    </p:cNvSpPr>
                    <p:nvPr/>
                  </p:nvSpPr>
                  <p:spPr>
                    <a:xfrm>
                      <a:off x="-3145149" y="1683503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793" name="Cube 792"/>
                    <p:cNvSpPr>
                      <a:spLocks noChangeAspect="1"/>
                    </p:cNvSpPr>
                    <p:nvPr/>
                  </p:nvSpPr>
                  <p:spPr>
                    <a:xfrm>
                      <a:off x="-2984427" y="1683503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794" name="Cube 793"/>
                    <p:cNvSpPr>
                      <a:spLocks noChangeAspect="1"/>
                    </p:cNvSpPr>
                    <p:nvPr/>
                  </p:nvSpPr>
                  <p:spPr>
                    <a:xfrm>
                      <a:off x="-2823704" y="1683503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  <p:grpSp>
                <p:nvGrpSpPr>
                  <p:cNvPr id="776" name="Group 1271"/>
                  <p:cNvGrpSpPr/>
                  <p:nvPr/>
                </p:nvGrpSpPr>
                <p:grpSpPr>
                  <a:xfrm>
                    <a:off x="-3243142" y="1770258"/>
                    <a:ext cx="482865" cy="160621"/>
                    <a:chOff x="-3243142" y="1770258"/>
                    <a:chExt cx="482865" cy="160621"/>
                  </a:xfrm>
                  <a:grpFill/>
                </p:grpSpPr>
                <p:sp>
                  <p:nvSpPr>
                    <p:cNvPr id="789" name="Cube 788"/>
                    <p:cNvSpPr>
                      <a:spLocks noChangeAspect="1"/>
                    </p:cNvSpPr>
                    <p:nvPr/>
                  </p:nvSpPr>
                  <p:spPr>
                    <a:xfrm>
                      <a:off x="-3243142" y="1770258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790" name="Cube 789"/>
                    <p:cNvSpPr>
                      <a:spLocks noChangeAspect="1"/>
                    </p:cNvSpPr>
                    <p:nvPr/>
                  </p:nvSpPr>
                  <p:spPr>
                    <a:xfrm>
                      <a:off x="-3082420" y="1770258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791" name="Cube 790"/>
                    <p:cNvSpPr>
                      <a:spLocks noChangeAspect="1"/>
                    </p:cNvSpPr>
                    <p:nvPr/>
                  </p:nvSpPr>
                  <p:spPr>
                    <a:xfrm>
                      <a:off x="-2921697" y="1770258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  <p:grpSp>
                <p:nvGrpSpPr>
                  <p:cNvPr id="777" name="Group 1272"/>
                  <p:cNvGrpSpPr/>
                  <p:nvPr/>
                </p:nvGrpSpPr>
                <p:grpSpPr>
                  <a:xfrm>
                    <a:off x="-3342784" y="1857014"/>
                    <a:ext cx="482865" cy="160621"/>
                    <a:chOff x="-3342784" y="1857014"/>
                    <a:chExt cx="482865" cy="160621"/>
                  </a:xfrm>
                  <a:grpFill/>
                </p:grpSpPr>
                <p:sp>
                  <p:nvSpPr>
                    <p:cNvPr id="786" name="Cube 785"/>
                    <p:cNvSpPr>
                      <a:spLocks noChangeAspect="1"/>
                    </p:cNvSpPr>
                    <p:nvPr/>
                  </p:nvSpPr>
                  <p:spPr>
                    <a:xfrm>
                      <a:off x="-3342784" y="185701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787" name="Cube 786"/>
                    <p:cNvSpPr>
                      <a:spLocks noChangeAspect="1"/>
                    </p:cNvSpPr>
                    <p:nvPr/>
                  </p:nvSpPr>
                  <p:spPr>
                    <a:xfrm>
                      <a:off x="-3182062" y="185701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788" name="Cube 787"/>
                    <p:cNvSpPr>
                      <a:spLocks noChangeAspect="1"/>
                    </p:cNvSpPr>
                    <p:nvPr/>
                  </p:nvSpPr>
                  <p:spPr>
                    <a:xfrm>
                      <a:off x="-3021339" y="185701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  <p:grpSp>
                <p:nvGrpSpPr>
                  <p:cNvPr id="778" name="Group 1273"/>
                  <p:cNvGrpSpPr/>
                  <p:nvPr/>
                </p:nvGrpSpPr>
                <p:grpSpPr>
                  <a:xfrm>
                    <a:off x="-3444074" y="1956162"/>
                    <a:ext cx="482865" cy="160621"/>
                    <a:chOff x="-3444074" y="1956162"/>
                    <a:chExt cx="482865" cy="160621"/>
                  </a:xfrm>
                  <a:grpFill/>
                </p:grpSpPr>
                <p:sp>
                  <p:nvSpPr>
                    <p:cNvPr id="783" name="Cube 782"/>
                    <p:cNvSpPr>
                      <a:spLocks noChangeAspect="1"/>
                    </p:cNvSpPr>
                    <p:nvPr/>
                  </p:nvSpPr>
                  <p:spPr>
                    <a:xfrm>
                      <a:off x="-3444074" y="1956162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784" name="Cube 783"/>
                    <p:cNvSpPr>
                      <a:spLocks noChangeAspect="1"/>
                    </p:cNvSpPr>
                    <p:nvPr/>
                  </p:nvSpPr>
                  <p:spPr>
                    <a:xfrm>
                      <a:off x="-3283352" y="1956162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785" name="Cube 784"/>
                    <p:cNvSpPr>
                      <a:spLocks noChangeAspect="1"/>
                    </p:cNvSpPr>
                    <p:nvPr/>
                  </p:nvSpPr>
                  <p:spPr>
                    <a:xfrm>
                      <a:off x="-3122629" y="1956162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  <p:grpSp>
                <p:nvGrpSpPr>
                  <p:cNvPr id="779" name="Group 1274"/>
                  <p:cNvGrpSpPr/>
                  <p:nvPr/>
                </p:nvGrpSpPr>
                <p:grpSpPr>
                  <a:xfrm>
                    <a:off x="-3542067" y="2049610"/>
                    <a:ext cx="482865" cy="160621"/>
                    <a:chOff x="-3542067" y="2049610"/>
                    <a:chExt cx="482865" cy="160621"/>
                  </a:xfrm>
                  <a:grpFill/>
                </p:grpSpPr>
                <p:sp>
                  <p:nvSpPr>
                    <p:cNvPr id="780" name="Cube 779"/>
                    <p:cNvSpPr>
                      <a:spLocks noChangeAspect="1"/>
                    </p:cNvSpPr>
                    <p:nvPr/>
                  </p:nvSpPr>
                  <p:spPr>
                    <a:xfrm>
                      <a:off x="-3542067" y="2049610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781" name="Cube 780"/>
                    <p:cNvSpPr>
                      <a:spLocks noChangeAspect="1"/>
                    </p:cNvSpPr>
                    <p:nvPr/>
                  </p:nvSpPr>
                  <p:spPr>
                    <a:xfrm>
                      <a:off x="-3381345" y="2049610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  <p:sp>
                  <p:nvSpPr>
                    <p:cNvPr id="782" name="Cube 781"/>
                    <p:cNvSpPr>
                      <a:spLocks noChangeAspect="1"/>
                    </p:cNvSpPr>
                    <p:nvPr/>
                  </p:nvSpPr>
                  <p:spPr>
                    <a:xfrm>
                      <a:off x="-3220622" y="2049610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>
                        <a:solidFill>
                          <a:schemeClr val="accent2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721" name="Group 720"/>
              <p:cNvGrpSpPr/>
              <p:nvPr/>
            </p:nvGrpSpPr>
            <p:grpSpPr>
              <a:xfrm>
                <a:off x="2152853" y="1539140"/>
                <a:ext cx="965998" cy="783477"/>
                <a:chOff x="-3542067" y="1591854"/>
                <a:chExt cx="965998" cy="783477"/>
              </a:xfrm>
            </p:grpSpPr>
            <p:grpSp>
              <p:nvGrpSpPr>
                <p:cNvPr id="722" name="Group 721"/>
                <p:cNvGrpSpPr/>
                <p:nvPr/>
              </p:nvGrpSpPr>
              <p:grpSpPr>
                <a:xfrm>
                  <a:off x="-3542067" y="1756954"/>
                  <a:ext cx="965998" cy="618377"/>
                  <a:chOff x="-3542067" y="1591854"/>
                  <a:chExt cx="965998" cy="618377"/>
                </a:xfrm>
                <a:solidFill>
                  <a:srgbClr val="604A7B"/>
                </a:solidFill>
              </p:grpSpPr>
              <p:grpSp>
                <p:nvGrpSpPr>
                  <p:cNvPr id="748" name="Group 1269"/>
                  <p:cNvGrpSpPr/>
                  <p:nvPr/>
                </p:nvGrpSpPr>
                <p:grpSpPr>
                  <a:xfrm>
                    <a:off x="-3058934" y="1591854"/>
                    <a:ext cx="482865" cy="160621"/>
                    <a:chOff x="-3058934" y="1591854"/>
                    <a:chExt cx="482865" cy="160621"/>
                  </a:xfrm>
                  <a:grpFill/>
                </p:grpSpPr>
                <p:sp>
                  <p:nvSpPr>
                    <p:cNvPr id="769" name="Cube 768"/>
                    <p:cNvSpPr>
                      <a:spLocks noChangeAspect="1"/>
                    </p:cNvSpPr>
                    <p:nvPr/>
                  </p:nvSpPr>
                  <p:spPr>
                    <a:xfrm>
                      <a:off x="-3058934" y="159185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70" name="Cube 769"/>
                    <p:cNvSpPr>
                      <a:spLocks noChangeAspect="1"/>
                    </p:cNvSpPr>
                    <p:nvPr/>
                  </p:nvSpPr>
                  <p:spPr>
                    <a:xfrm>
                      <a:off x="-2898212" y="159185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71" name="Cube 770"/>
                    <p:cNvSpPr>
                      <a:spLocks noChangeAspect="1"/>
                    </p:cNvSpPr>
                    <p:nvPr/>
                  </p:nvSpPr>
                  <p:spPr>
                    <a:xfrm>
                      <a:off x="-2737489" y="159185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749" name="Group 1270"/>
                  <p:cNvGrpSpPr/>
                  <p:nvPr/>
                </p:nvGrpSpPr>
                <p:grpSpPr>
                  <a:xfrm>
                    <a:off x="-3145149" y="1683503"/>
                    <a:ext cx="482865" cy="160621"/>
                    <a:chOff x="-3145149" y="1683503"/>
                    <a:chExt cx="482865" cy="160621"/>
                  </a:xfrm>
                  <a:grpFill/>
                </p:grpSpPr>
                <p:sp>
                  <p:nvSpPr>
                    <p:cNvPr id="766" name="Cube 765"/>
                    <p:cNvSpPr>
                      <a:spLocks noChangeAspect="1"/>
                    </p:cNvSpPr>
                    <p:nvPr/>
                  </p:nvSpPr>
                  <p:spPr>
                    <a:xfrm>
                      <a:off x="-3145149" y="1683503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67" name="Cube 766"/>
                    <p:cNvSpPr>
                      <a:spLocks noChangeAspect="1"/>
                    </p:cNvSpPr>
                    <p:nvPr/>
                  </p:nvSpPr>
                  <p:spPr>
                    <a:xfrm>
                      <a:off x="-2984427" y="1683503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68" name="Cube 767"/>
                    <p:cNvSpPr>
                      <a:spLocks noChangeAspect="1"/>
                    </p:cNvSpPr>
                    <p:nvPr/>
                  </p:nvSpPr>
                  <p:spPr>
                    <a:xfrm>
                      <a:off x="-2823704" y="1683503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750" name="Group 1271"/>
                  <p:cNvGrpSpPr/>
                  <p:nvPr/>
                </p:nvGrpSpPr>
                <p:grpSpPr>
                  <a:xfrm>
                    <a:off x="-3243142" y="1770258"/>
                    <a:ext cx="482865" cy="160621"/>
                    <a:chOff x="-3243142" y="1770258"/>
                    <a:chExt cx="482865" cy="160621"/>
                  </a:xfrm>
                  <a:grpFill/>
                </p:grpSpPr>
                <p:sp>
                  <p:nvSpPr>
                    <p:cNvPr id="763" name="Cube 762"/>
                    <p:cNvSpPr>
                      <a:spLocks noChangeAspect="1"/>
                    </p:cNvSpPr>
                    <p:nvPr/>
                  </p:nvSpPr>
                  <p:spPr>
                    <a:xfrm>
                      <a:off x="-3243142" y="1770258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64" name="Cube 763"/>
                    <p:cNvSpPr>
                      <a:spLocks noChangeAspect="1"/>
                    </p:cNvSpPr>
                    <p:nvPr/>
                  </p:nvSpPr>
                  <p:spPr>
                    <a:xfrm>
                      <a:off x="-3082420" y="1770258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65" name="Cube 764"/>
                    <p:cNvSpPr>
                      <a:spLocks noChangeAspect="1"/>
                    </p:cNvSpPr>
                    <p:nvPr/>
                  </p:nvSpPr>
                  <p:spPr>
                    <a:xfrm>
                      <a:off x="-2921697" y="1770258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751" name="Group 1272"/>
                  <p:cNvGrpSpPr/>
                  <p:nvPr/>
                </p:nvGrpSpPr>
                <p:grpSpPr>
                  <a:xfrm>
                    <a:off x="-3342784" y="1857014"/>
                    <a:ext cx="482865" cy="160621"/>
                    <a:chOff x="-3342784" y="1857014"/>
                    <a:chExt cx="482865" cy="160621"/>
                  </a:xfrm>
                  <a:grpFill/>
                </p:grpSpPr>
                <p:sp>
                  <p:nvSpPr>
                    <p:cNvPr id="760" name="Cube 759"/>
                    <p:cNvSpPr>
                      <a:spLocks noChangeAspect="1"/>
                    </p:cNvSpPr>
                    <p:nvPr/>
                  </p:nvSpPr>
                  <p:spPr>
                    <a:xfrm>
                      <a:off x="-3342784" y="185701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61" name="Cube 760"/>
                    <p:cNvSpPr>
                      <a:spLocks noChangeAspect="1"/>
                    </p:cNvSpPr>
                    <p:nvPr/>
                  </p:nvSpPr>
                  <p:spPr>
                    <a:xfrm>
                      <a:off x="-3182062" y="185701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62" name="Cube 761"/>
                    <p:cNvSpPr>
                      <a:spLocks noChangeAspect="1"/>
                    </p:cNvSpPr>
                    <p:nvPr/>
                  </p:nvSpPr>
                  <p:spPr>
                    <a:xfrm>
                      <a:off x="-3021339" y="185701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752" name="Group 1273"/>
                  <p:cNvGrpSpPr/>
                  <p:nvPr/>
                </p:nvGrpSpPr>
                <p:grpSpPr>
                  <a:xfrm>
                    <a:off x="-3444074" y="1956162"/>
                    <a:ext cx="482865" cy="160621"/>
                    <a:chOff x="-3444074" y="1956162"/>
                    <a:chExt cx="482865" cy="160621"/>
                  </a:xfrm>
                  <a:grpFill/>
                </p:grpSpPr>
                <p:sp>
                  <p:nvSpPr>
                    <p:cNvPr id="757" name="Cube 756"/>
                    <p:cNvSpPr>
                      <a:spLocks noChangeAspect="1"/>
                    </p:cNvSpPr>
                    <p:nvPr/>
                  </p:nvSpPr>
                  <p:spPr>
                    <a:xfrm>
                      <a:off x="-3444074" y="1956162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58" name="Cube 757"/>
                    <p:cNvSpPr>
                      <a:spLocks noChangeAspect="1"/>
                    </p:cNvSpPr>
                    <p:nvPr/>
                  </p:nvSpPr>
                  <p:spPr>
                    <a:xfrm>
                      <a:off x="-3283352" y="1956162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59" name="Cube 758"/>
                    <p:cNvSpPr>
                      <a:spLocks noChangeAspect="1"/>
                    </p:cNvSpPr>
                    <p:nvPr/>
                  </p:nvSpPr>
                  <p:spPr>
                    <a:xfrm>
                      <a:off x="-3122629" y="1956162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753" name="Group 1274"/>
                  <p:cNvGrpSpPr/>
                  <p:nvPr/>
                </p:nvGrpSpPr>
                <p:grpSpPr>
                  <a:xfrm>
                    <a:off x="-3542067" y="2049610"/>
                    <a:ext cx="482865" cy="160621"/>
                    <a:chOff x="-3542067" y="2049610"/>
                    <a:chExt cx="482865" cy="160621"/>
                  </a:xfrm>
                  <a:grpFill/>
                </p:grpSpPr>
                <p:sp>
                  <p:nvSpPr>
                    <p:cNvPr id="754" name="Cube 753"/>
                    <p:cNvSpPr>
                      <a:spLocks noChangeAspect="1"/>
                    </p:cNvSpPr>
                    <p:nvPr/>
                  </p:nvSpPr>
                  <p:spPr>
                    <a:xfrm>
                      <a:off x="-3542067" y="2049610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55" name="Cube 754"/>
                    <p:cNvSpPr>
                      <a:spLocks noChangeAspect="1"/>
                    </p:cNvSpPr>
                    <p:nvPr/>
                  </p:nvSpPr>
                  <p:spPr>
                    <a:xfrm>
                      <a:off x="-3381345" y="2049610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56" name="Cube 755"/>
                    <p:cNvSpPr>
                      <a:spLocks noChangeAspect="1"/>
                    </p:cNvSpPr>
                    <p:nvPr/>
                  </p:nvSpPr>
                  <p:spPr>
                    <a:xfrm>
                      <a:off x="-3220622" y="2049610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</p:grpSp>
            <p:grpSp>
              <p:nvGrpSpPr>
                <p:cNvPr id="723" name="Group 722"/>
                <p:cNvGrpSpPr/>
                <p:nvPr/>
              </p:nvGrpSpPr>
              <p:grpSpPr>
                <a:xfrm>
                  <a:off x="-3542067" y="1591854"/>
                  <a:ext cx="965998" cy="618377"/>
                  <a:chOff x="-3542067" y="1591854"/>
                  <a:chExt cx="965998" cy="618377"/>
                </a:xfrm>
                <a:solidFill>
                  <a:srgbClr val="604A7B"/>
                </a:solidFill>
              </p:grpSpPr>
              <p:grpSp>
                <p:nvGrpSpPr>
                  <p:cNvPr id="724" name="Group 723"/>
                  <p:cNvGrpSpPr/>
                  <p:nvPr/>
                </p:nvGrpSpPr>
                <p:grpSpPr>
                  <a:xfrm>
                    <a:off x="-3058934" y="1591854"/>
                    <a:ext cx="482865" cy="160621"/>
                    <a:chOff x="-3058934" y="1591854"/>
                    <a:chExt cx="482865" cy="160621"/>
                  </a:xfrm>
                  <a:grpFill/>
                </p:grpSpPr>
                <p:sp>
                  <p:nvSpPr>
                    <p:cNvPr id="745" name="Cube 744"/>
                    <p:cNvSpPr>
                      <a:spLocks noChangeAspect="1"/>
                    </p:cNvSpPr>
                    <p:nvPr/>
                  </p:nvSpPr>
                  <p:spPr>
                    <a:xfrm>
                      <a:off x="-3058934" y="159185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46" name="Cube 745"/>
                    <p:cNvSpPr>
                      <a:spLocks noChangeAspect="1"/>
                    </p:cNvSpPr>
                    <p:nvPr/>
                  </p:nvSpPr>
                  <p:spPr>
                    <a:xfrm>
                      <a:off x="-2898212" y="159185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47" name="Cube 746"/>
                    <p:cNvSpPr>
                      <a:spLocks noChangeAspect="1"/>
                    </p:cNvSpPr>
                    <p:nvPr/>
                  </p:nvSpPr>
                  <p:spPr>
                    <a:xfrm>
                      <a:off x="-2737489" y="159185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725" name="Group 724"/>
                  <p:cNvGrpSpPr/>
                  <p:nvPr/>
                </p:nvGrpSpPr>
                <p:grpSpPr>
                  <a:xfrm>
                    <a:off x="-3145149" y="1683503"/>
                    <a:ext cx="482865" cy="160621"/>
                    <a:chOff x="-3145149" y="1683503"/>
                    <a:chExt cx="482865" cy="160621"/>
                  </a:xfrm>
                  <a:grpFill/>
                </p:grpSpPr>
                <p:sp>
                  <p:nvSpPr>
                    <p:cNvPr id="742" name="Cube 741"/>
                    <p:cNvSpPr>
                      <a:spLocks noChangeAspect="1"/>
                    </p:cNvSpPr>
                    <p:nvPr/>
                  </p:nvSpPr>
                  <p:spPr>
                    <a:xfrm>
                      <a:off x="-3145149" y="1683503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43" name="Cube 742"/>
                    <p:cNvSpPr>
                      <a:spLocks noChangeAspect="1"/>
                    </p:cNvSpPr>
                    <p:nvPr/>
                  </p:nvSpPr>
                  <p:spPr>
                    <a:xfrm>
                      <a:off x="-2984427" y="1683503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44" name="Cube 743"/>
                    <p:cNvSpPr>
                      <a:spLocks noChangeAspect="1"/>
                    </p:cNvSpPr>
                    <p:nvPr/>
                  </p:nvSpPr>
                  <p:spPr>
                    <a:xfrm>
                      <a:off x="-2823704" y="1683503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726" name="Group 725"/>
                  <p:cNvGrpSpPr/>
                  <p:nvPr/>
                </p:nvGrpSpPr>
                <p:grpSpPr>
                  <a:xfrm>
                    <a:off x="-3243142" y="1770258"/>
                    <a:ext cx="482865" cy="160621"/>
                    <a:chOff x="-3243142" y="1770258"/>
                    <a:chExt cx="482865" cy="160621"/>
                  </a:xfrm>
                  <a:grpFill/>
                </p:grpSpPr>
                <p:sp>
                  <p:nvSpPr>
                    <p:cNvPr id="739" name="Cube 738"/>
                    <p:cNvSpPr>
                      <a:spLocks noChangeAspect="1"/>
                    </p:cNvSpPr>
                    <p:nvPr/>
                  </p:nvSpPr>
                  <p:spPr>
                    <a:xfrm>
                      <a:off x="-3243142" y="1770258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40" name="Cube 739"/>
                    <p:cNvSpPr>
                      <a:spLocks noChangeAspect="1"/>
                    </p:cNvSpPr>
                    <p:nvPr/>
                  </p:nvSpPr>
                  <p:spPr>
                    <a:xfrm>
                      <a:off x="-3082420" y="1770258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41" name="Cube 740"/>
                    <p:cNvSpPr>
                      <a:spLocks noChangeAspect="1"/>
                    </p:cNvSpPr>
                    <p:nvPr/>
                  </p:nvSpPr>
                  <p:spPr>
                    <a:xfrm>
                      <a:off x="-2921697" y="1770258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727" name="Group 726"/>
                  <p:cNvGrpSpPr/>
                  <p:nvPr/>
                </p:nvGrpSpPr>
                <p:grpSpPr>
                  <a:xfrm>
                    <a:off x="-3342784" y="1857014"/>
                    <a:ext cx="482865" cy="160621"/>
                    <a:chOff x="-3342784" y="1857014"/>
                    <a:chExt cx="482865" cy="160621"/>
                  </a:xfrm>
                  <a:grpFill/>
                </p:grpSpPr>
                <p:sp>
                  <p:nvSpPr>
                    <p:cNvPr id="736" name="Cube 735"/>
                    <p:cNvSpPr>
                      <a:spLocks noChangeAspect="1"/>
                    </p:cNvSpPr>
                    <p:nvPr/>
                  </p:nvSpPr>
                  <p:spPr>
                    <a:xfrm>
                      <a:off x="-3342784" y="185701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37" name="Cube 736"/>
                    <p:cNvSpPr>
                      <a:spLocks noChangeAspect="1"/>
                    </p:cNvSpPr>
                    <p:nvPr/>
                  </p:nvSpPr>
                  <p:spPr>
                    <a:xfrm>
                      <a:off x="-3182062" y="185701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38" name="Cube 737"/>
                    <p:cNvSpPr>
                      <a:spLocks noChangeAspect="1"/>
                    </p:cNvSpPr>
                    <p:nvPr/>
                  </p:nvSpPr>
                  <p:spPr>
                    <a:xfrm>
                      <a:off x="-3021339" y="1857014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728" name="Group 727"/>
                  <p:cNvGrpSpPr/>
                  <p:nvPr/>
                </p:nvGrpSpPr>
                <p:grpSpPr>
                  <a:xfrm>
                    <a:off x="-3444074" y="1956162"/>
                    <a:ext cx="482865" cy="160621"/>
                    <a:chOff x="-3444074" y="1956162"/>
                    <a:chExt cx="482865" cy="160621"/>
                  </a:xfrm>
                  <a:grpFill/>
                </p:grpSpPr>
                <p:sp>
                  <p:nvSpPr>
                    <p:cNvPr id="733" name="Cube 732"/>
                    <p:cNvSpPr>
                      <a:spLocks noChangeAspect="1"/>
                    </p:cNvSpPr>
                    <p:nvPr/>
                  </p:nvSpPr>
                  <p:spPr>
                    <a:xfrm>
                      <a:off x="-3444074" y="1956162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34" name="Cube 733"/>
                    <p:cNvSpPr>
                      <a:spLocks noChangeAspect="1"/>
                    </p:cNvSpPr>
                    <p:nvPr/>
                  </p:nvSpPr>
                  <p:spPr>
                    <a:xfrm>
                      <a:off x="-3283352" y="1956162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35" name="Cube 734"/>
                    <p:cNvSpPr>
                      <a:spLocks noChangeAspect="1"/>
                    </p:cNvSpPr>
                    <p:nvPr/>
                  </p:nvSpPr>
                  <p:spPr>
                    <a:xfrm>
                      <a:off x="-3122629" y="1956162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  <p:grpSp>
                <p:nvGrpSpPr>
                  <p:cNvPr id="729" name="Group 728"/>
                  <p:cNvGrpSpPr/>
                  <p:nvPr/>
                </p:nvGrpSpPr>
                <p:grpSpPr>
                  <a:xfrm>
                    <a:off x="-3542067" y="2049610"/>
                    <a:ext cx="482865" cy="160621"/>
                    <a:chOff x="-3542067" y="2049610"/>
                    <a:chExt cx="482865" cy="160621"/>
                  </a:xfrm>
                  <a:grpFill/>
                </p:grpSpPr>
                <p:sp>
                  <p:nvSpPr>
                    <p:cNvPr id="730" name="Cube 729"/>
                    <p:cNvSpPr>
                      <a:spLocks noChangeAspect="1"/>
                    </p:cNvSpPr>
                    <p:nvPr/>
                  </p:nvSpPr>
                  <p:spPr>
                    <a:xfrm>
                      <a:off x="-3542067" y="2049610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31" name="Cube 730"/>
                    <p:cNvSpPr>
                      <a:spLocks noChangeAspect="1"/>
                    </p:cNvSpPr>
                    <p:nvPr/>
                  </p:nvSpPr>
                  <p:spPr>
                    <a:xfrm>
                      <a:off x="-3381345" y="2049610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732" name="Cube 731"/>
                    <p:cNvSpPr>
                      <a:spLocks noChangeAspect="1"/>
                    </p:cNvSpPr>
                    <p:nvPr/>
                  </p:nvSpPr>
                  <p:spPr>
                    <a:xfrm>
                      <a:off x="-3220622" y="2049610"/>
                      <a:ext cx="161420" cy="160621"/>
                    </a:xfrm>
                    <a:prstGeom prst="cub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</p:grpSp>
            </p:grpSp>
          </p:grpSp>
        </p:grpSp>
      </p:grpSp>
      <p:cxnSp>
        <p:nvCxnSpPr>
          <p:cNvPr id="872" name="Straight Connector 871"/>
          <p:cNvCxnSpPr/>
          <p:nvPr/>
        </p:nvCxnSpPr>
        <p:spPr>
          <a:xfrm rot="5400000">
            <a:off x="7838611" y="4424544"/>
            <a:ext cx="1024191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3" name="Straight Connector 872"/>
          <p:cNvCxnSpPr/>
          <p:nvPr/>
        </p:nvCxnSpPr>
        <p:spPr>
          <a:xfrm rot="5400000">
            <a:off x="7727176" y="4424544"/>
            <a:ext cx="1024191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4" name="Straight Connector 873"/>
          <p:cNvCxnSpPr/>
          <p:nvPr/>
        </p:nvCxnSpPr>
        <p:spPr>
          <a:xfrm rot="5400000">
            <a:off x="7954845" y="4363665"/>
            <a:ext cx="1024191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5" name="Straight Connector 874"/>
          <p:cNvCxnSpPr/>
          <p:nvPr/>
        </p:nvCxnSpPr>
        <p:spPr>
          <a:xfrm rot="5400000">
            <a:off x="7618351" y="4251283"/>
            <a:ext cx="1024191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6" name="Straight Connector 875"/>
          <p:cNvCxnSpPr/>
          <p:nvPr/>
        </p:nvCxnSpPr>
        <p:spPr>
          <a:xfrm rot="5400000">
            <a:off x="7195973" y="4275821"/>
            <a:ext cx="1024191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7" name="Straight Connector 876"/>
          <p:cNvCxnSpPr/>
          <p:nvPr/>
        </p:nvCxnSpPr>
        <p:spPr>
          <a:xfrm rot="5400000">
            <a:off x="7084537" y="4275821"/>
            <a:ext cx="1024191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8" name="Straight Connector 877"/>
          <p:cNvCxnSpPr/>
          <p:nvPr/>
        </p:nvCxnSpPr>
        <p:spPr>
          <a:xfrm rot="5400000">
            <a:off x="7312207" y="4214942"/>
            <a:ext cx="1024191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9" name="Straight Connector 878"/>
          <p:cNvCxnSpPr/>
          <p:nvPr/>
        </p:nvCxnSpPr>
        <p:spPr>
          <a:xfrm rot="5400000">
            <a:off x="6975713" y="4272144"/>
            <a:ext cx="1024191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0" name="TextBox 879"/>
          <p:cNvSpPr txBox="1"/>
          <p:nvPr/>
        </p:nvSpPr>
        <p:spPr>
          <a:xfrm>
            <a:off x="3079406" y="5809968"/>
            <a:ext cx="976530" cy="2703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 smtClean="0">
                <a:latin typeface="Calibri" pitchFamily="34" charset="0"/>
                <a:cs typeface="Calibri" pitchFamily="34" charset="0"/>
              </a:rPr>
              <a:t>Partner Sites</a:t>
            </a:r>
          </a:p>
        </p:txBody>
      </p:sp>
      <p:sp>
        <p:nvSpPr>
          <p:cNvPr id="881" name="TextBox 880"/>
          <p:cNvSpPr txBox="1"/>
          <p:nvPr/>
        </p:nvSpPr>
        <p:spPr>
          <a:xfrm>
            <a:off x="4150460" y="5763919"/>
            <a:ext cx="9268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 smtClean="0">
                <a:latin typeface="Calibri" pitchFamily="34" charset="0"/>
                <a:cs typeface="Calibri" pitchFamily="34" charset="0"/>
              </a:rPr>
              <a:t>XSEDE Sites</a:t>
            </a:r>
          </a:p>
        </p:txBody>
      </p:sp>
      <p:cxnSp>
        <p:nvCxnSpPr>
          <p:cNvPr id="882" name="Straight Connector 881"/>
          <p:cNvCxnSpPr/>
          <p:nvPr/>
        </p:nvCxnSpPr>
        <p:spPr>
          <a:xfrm rot="5400000">
            <a:off x="4285394" y="5469448"/>
            <a:ext cx="608417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3" name="Straight Connector 882"/>
          <p:cNvCxnSpPr/>
          <p:nvPr/>
        </p:nvCxnSpPr>
        <p:spPr>
          <a:xfrm rot="5400000">
            <a:off x="3215658" y="5469448"/>
            <a:ext cx="608417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4" name="Straight Connector 883"/>
          <p:cNvCxnSpPr/>
          <p:nvPr/>
        </p:nvCxnSpPr>
        <p:spPr>
          <a:xfrm rot="5400000">
            <a:off x="2135971" y="5458932"/>
            <a:ext cx="608417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5" name="Straight Connector 884"/>
          <p:cNvCxnSpPr/>
          <p:nvPr/>
        </p:nvCxnSpPr>
        <p:spPr>
          <a:xfrm rot="5400000">
            <a:off x="3132294" y="4783648"/>
            <a:ext cx="608417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6" name="Straight Connector 885"/>
          <p:cNvCxnSpPr/>
          <p:nvPr/>
        </p:nvCxnSpPr>
        <p:spPr>
          <a:xfrm rot="5400000">
            <a:off x="2974572" y="4794164"/>
            <a:ext cx="608417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7" name="Straight Connector 886"/>
          <p:cNvCxnSpPr/>
          <p:nvPr/>
        </p:nvCxnSpPr>
        <p:spPr>
          <a:xfrm rot="5400000">
            <a:off x="966894" y="4783648"/>
            <a:ext cx="608417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8" name="Straight Connector 887"/>
          <p:cNvCxnSpPr/>
          <p:nvPr/>
        </p:nvCxnSpPr>
        <p:spPr>
          <a:xfrm rot="5400000">
            <a:off x="806171" y="4815560"/>
            <a:ext cx="608417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9" name="Straight Connector 888"/>
          <p:cNvCxnSpPr/>
          <p:nvPr/>
        </p:nvCxnSpPr>
        <p:spPr>
          <a:xfrm rot="5400000">
            <a:off x="3464307" y="4251460"/>
            <a:ext cx="608417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0" name="Straight Connector 889"/>
          <p:cNvCxnSpPr/>
          <p:nvPr/>
        </p:nvCxnSpPr>
        <p:spPr>
          <a:xfrm rot="5400000">
            <a:off x="3303587" y="4252728"/>
            <a:ext cx="608417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1" name="Straight Connector 890"/>
          <p:cNvCxnSpPr/>
          <p:nvPr/>
        </p:nvCxnSpPr>
        <p:spPr>
          <a:xfrm rot="5400000">
            <a:off x="3142868" y="4251460"/>
            <a:ext cx="608417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2" name="Straight Connector 891"/>
          <p:cNvCxnSpPr/>
          <p:nvPr/>
        </p:nvCxnSpPr>
        <p:spPr>
          <a:xfrm rot="5400000">
            <a:off x="2979894" y="4235655"/>
            <a:ext cx="608417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3" name="Straight Connector 892"/>
          <p:cNvCxnSpPr/>
          <p:nvPr/>
        </p:nvCxnSpPr>
        <p:spPr>
          <a:xfrm rot="5400000">
            <a:off x="1027147" y="4196946"/>
            <a:ext cx="608417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4" name="Straight Connector 893"/>
          <p:cNvCxnSpPr/>
          <p:nvPr/>
        </p:nvCxnSpPr>
        <p:spPr>
          <a:xfrm rot="5400000">
            <a:off x="1188138" y="4238900"/>
            <a:ext cx="608417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5" name="Straight Connector 894"/>
          <p:cNvCxnSpPr/>
          <p:nvPr/>
        </p:nvCxnSpPr>
        <p:spPr>
          <a:xfrm rot="5400000">
            <a:off x="1346337" y="4251431"/>
            <a:ext cx="608417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6" name="Straight Connector 895"/>
          <p:cNvCxnSpPr/>
          <p:nvPr/>
        </p:nvCxnSpPr>
        <p:spPr>
          <a:xfrm rot="5400000">
            <a:off x="866425" y="4251431"/>
            <a:ext cx="608417" cy="1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7" name="TextBox 896"/>
          <p:cNvSpPr txBox="1"/>
          <p:nvPr/>
        </p:nvSpPr>
        <p:spPr>
          <a:xfrm>
            <a:off x="3807563" y="4217606"/>
            <a:ext cx="12061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 smtClean="0">
                <a:latin typeface="Calibri" pitchFamily="34" charset="0"/>
                <a:cs typeface="Calibri" pitchFamily="34" charset="0"/>
              </a:rPr>
              <a:t>Data Transfer</a:t>
            </a:r>
          </a:p>
          <a:p>
            <a:pPr algn="ctr"/>
            <a:r>
              <a:rPr lang="en-US" sz="1200" b="1" dirty="0" smtClean="0">
                <a:latin typeface="Calibri" pitchFamily="34" charset="0"/>
                <a:cs typeface="Calibri" pitchFamily="34" charset="0"/>
              </a:rPr>
              <a:t>Services</a:t>
            </a:r>
          </a:p>
          <a:p>
            <a:pPr algn="ctr"/>
            <a:r>
              <a:rPr lang="en-US" sz="1200" b="1" dirty="0" smtClean="0">
                <a:latin typeface="Calibri" pitchFamily="34" charset="0"/>
                <a:cs typeface="Calibri" pitchFamily="34" charset="0"/>
              </a:rPr>
              <a:t>Globus, </a:t>
            </a:r>
            <a:r>
              <a:rPr lang="en-US" sz="1200" b="1" dirty="0" err="1" smtClean="0">
                <a:latin typeface="Calibri" pitchFamily="34" charset="0"/>
                <a:cs typeface="Calibri" pitchFamily="34" charset="0"/>
              </a:rPr>
              <a:t>GridFTP</a:t>
            </a:r>
            <a:endParaRPr lang="en-US" sz="1200" b="1" dirty="0" smtClean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98" name="TextBox 897"/>
          <p:cNvSpPr txBox="1"/>
          <p:nvPr/>
        </p:nvSpPr>
        <p:spPr>
          <a:xfrm>
            <a:off x="1669827" y="4410692"/>
            <a:ext cx="1326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 smtClean="0">
                <a:latin typeface="Calibri" pitchFamily="34" charset="0"/>
                <a:cs typeface="Calibri" pitchFamily="34" charset="0"/>
              </a:rPr>
              <a:t>Science Gateways</a:t>
            </a:r>
          </a:p>
          <a:p>
            <a:pPr algn="ctr"/>
            <a:r>
              <a:rPr lang="en-US" sz="1200" b="1" dirty="0" smtClean="0">
                <a:latin typeface="Calibri" pitchFamily="34" charset="0"/>
                <a:cs typeface="Calibri" pitchFamily="34" charset="0"/>
              </a:rPr>
              <a:t>RDA, ESG. CDG</a:t>
            </a:r>
          </a:p>
        </p:txBody>
      </p:sp>
      <p:sp>
        <p:nvSpPr>
          <p:cNvPr id="899" name="Cloud 898"/>
          <p:cNvSpPr/>
          <p:nvPr/>
        </p:nvSpPr>
        <p:spPr>
          <a:xfrm>
            <a:off x="3108020" y="5599388"/>
            <a:ext cx="847951" cy="255835"/>
          </a:xfrm>
          <a:prstGeom prst="cloud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atin typeface="Arial"/>
              <a:cs typeface="Arial"/>
            </a:endParaRPr>
          </a:p>
        </p:txBody>
      </p:sp>
      <p:sp>
        <p:nvSpPr>
          <p:cNvPr id="900" name="Cloud 899"/>
          <p:cNvSpPr/>
          <p:nvPr/>
        </p:nvSpPr>
        <p:spPr>
          <a:xfrm>
            <a:off x="4162788" y="5622909"/>
            <a:ext cx="847951" cy="187059"/>
          </a:xfrm>
          <a:prstGeom prst="cloud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atin typeface="Arial"/>
              <a:cs typeface="Arial"/>
            </a:endParaRPr>
          </a:p>
        </p:txBody>
      </p:sp>
      <p:sp>
        <p:nvSpPr>
          <p:cNvPr id="901" name="TextBox 900"/>
          <p:cNvSpPr txBox="1"/>
          <p:nvPr/>
        </p:nvSpPr>
        <p:spPr>
          <a:xfrm>
            <a:off x="2010028" y="5809968"/>
            <a:ext cx="890819" cy="2703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 smtClean="0">
                <a:latin typeface="Calibri" pitchFamily="34" charset="0"/>
                <a:cs typeface="Calibri" pitchFamily="34" charset="0"/>
              </a:rPr>
              <a:t>Remote Vis</a:t>
            </a:r>
          </a:p>
        </p:txBody>
      </p:sp>
      <p:grpSp>
        <p:nvGrpSpPr>
          <p:cNvPr id="902" name="Group 1404"/>
          <p:cNvGrpSpPr/>
          <p:nvPr/>
        </p:nvGrpSpPr>
        <p:grpSpPr>
          <a:xfrm>
            <a:off x="597224" y="5041573"/>
            <a:ext cx="5819500" cy="353045"/>
            <a:chOff x="762000" y="5105400"/>
            <a:chExt cx="5819500" cy="353045"/>
          </a:xfrm>
          <a:solidFill>
            <a:srgbClr val="95B3D7"/>
          </a:solidFill>
        </p:grpSpPr>
        <p:sp>
          <p:nvSpPr>
            <p:cNvPr id="903" name="Rectangle 902"/>
            <p:cNvSpPr/>
            <p:nvPr/>
          </p:nvSpPr>
          <p:spPr>
            <a:xfrm>
              <a:off x="762000" y="5105400"/>
              <a:ext cx="5819500" cy="353045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4" name="TextBox 903"/>
            <p:cNvSpPr txBox="1"/>
            <p:nvPr/>
          </p:nvSpPr>
          <p:spPr>
            <a:xfrm>
              <a:off x="762000" y="5144355"/>
              <a:ext cx="5818188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latin typeface="Calibri" pitchFamily="34" charset="0"/>
                  <a:cs typeface="Calibri" pitchFamily="34" charset="0"/>
                </a:rPr>
                <a:t>4</a:t>
              </a:r>
              <a:r>
                <a:rPr lang="en-US" sz="1200" b="1" dirty="0" smtClean="0">
                  <a:latin typeface="Calibri" pitchFamily="34" charset="0"/>
                  <a:cs typeface="Calibri" pitchFamily="34" charset="0"/>
                </a:rPr>
                <a:t>0Gb Ethernet</a:t>
              </a:r>
              <a:endParaRPr lang="en-US" sz="1200" dirty="0" smtClean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905" name="Group 4776"/>
          <p:cNvGrpSpPr/>
          <p:nvPr/>
        </p:nvGrpSpPr>
        <p:grpSpPr>
          <a:xfrm>
            <a:off x="889324" y="4353935"/>
            <a:ext cx="841221" cy="507283"/>
            <a:chOff x="1229221" y="5652375"/>
            <a:chExt cx="857754" cy="519825"/>
          </a:xfrm>
        </p:grpSpPr>
        <p:grpSp>
          <p:nvGrpSpPr>
            <p:cNvPr id="906" name="Group 3042"/>
            <p:cNvGrpSpPr/>
            <p:nvPr/>
          </p:nvGrpSpPr>
          <p:grpSpPr>
            <a:xfrm>
              <a:off x="1229221" y="5829808"/>
              <a:ext cx="857754" cy="342392"/>
              <a:chOff x="1229221" y="5816233"/>
              <a:chExt cx="857754" cy="342392"/>
            </a:xfrm>
            <a:solidFill>
              <a:schemeClr val="accent6">
                <a:lumMod val="60000"/>
                <a:lumOff val="40000"/>
              </a:schemeClr>
            </a:solidFill>
          </p:grpSpPr>
          <p:grpSp>
            <p:nvGrpSpPr>
              <p:cNvPr id="923" name="Group 3041"/>
              <p:cNvGrpSpPr/>
              <p:nvPr/>
            </p:nvGrpSpPr>
            <p:grpSpPr>
              <a:xfrm>
                <a:off x="1430740" y="5816233"/>
                <a:ext cx="656235" cy="164592"/>
                <a:chOff x="1430740" y="5816233"/>
                <a:chExt cx="656235" cy="164592"/>
              </a:xfrm>
              <a:grpFill/>
            </p:grpSpPr>
            <p:sp>
              <p:nvSpPr>
                <p:cNvPr id="934" name="Cube 933"/>
                <p:cNvSpPr>
                  <a:spLocks noChangeAspect="1"/>
                </p:cNvSpPr>
                <p:nvPr/>
              </p:nvSpPr>
              <p:spPr>
                <a:xfrm>
                  <a:off x="1430740" y="58162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35" name="Cube 934"/>
                <p:cNvSpPr>
                  <a:spLocks noChangeAspect="1"/>
                </p:cNvSpPr>
                <p:nvPr/>
              </p:nvSpPr>
              <p:spPr>
                <a:xfrm>
                  <a:off x="1594621" y="58162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36" name="Cube 935"/>
                <p:cNvSpPr>
                  <a:spLocks noChangeAspect="1"/>
                </p:cNvSpPr>
                <p:nvPr/>
              </p:nvSpPr>
              <p:spPr>
                <a:xfrm>
                  <a:off x="1758502" y="58162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37" name="Cube 936"/>
                <p:cNvSpPr>
                  <a:spLocks noChangeAspect="1"/>
                </p:cNvSpPr>
                <p:nvPr/>
              </p:nvSpPr>
              <p:spPr>
                <a:xfrm>
                  <a:off x="1922383" y="58162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924" name="Group 3040"/>
              <p:cNvGrpSpPr/>
              <p:nvPr/>
            </p:nvGrpSpPr>
            <p:grpSpPr>
              <a:xfrm>
                <a:off x="1330821" y="5905133"/>
                <a:ext cx="656235" cy="164592"/>
                <a:chOff x="1330821" y="5905133"/>
                <a:chExt cx="656235" cy="164592"/>
              </a:xfrm>
              <a:grpFill/>
            </p:grpSpPr>
            <p:sp>
              <p:nvSpPr>
                <p:cNvPr id="930" name="Cube 929"/>
                <p:cNvSpPr>
                  <a:spLocks noChangeAspect="1"/>
                </p:cNvSpPr>
                <p:nvPr/>
              </p:nvSpPr>
              <p:spPr>
                <a:xfrm>
                  <a:off x="1330821" y="59051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31" name="Cube 930"/>
                <p:cNvSpPr>
                  <a:spLocks noChangeAspect="1"/>
                </p:cNvSpPr>
                <p:nvPr/>
              </p:nvSpPr>
              <p:spPr>
                <a:xfrm>
                  <a:off x="1494702" y="59051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32" name="Cube 931"/>
                <p:cNvSpPr>
                  <a:spLocks noChangeAspect="1"/>
                </p:cNvSpPr>
                <p:nvPr/>
              </p:nvSpPr>
              <p:spPr>
                <a:xfrm>
                  <a:off x="1658583" y="59051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33" name="Cube 932"/>
                <p:cNvSpPr>
                  <a:spLocks noChangeAspect="1"/>
                </p:cNvSpPr>
                <p:nvPr/>
              </p:nvSpPr>
              <p:spPr>
                <a:xfrm>
                  <a:off x="1822464" y="59051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925" name="Group 3039"/>
              <p:cNvGrpSpPr/>
              <p:nvPr/>
            </p:nvGrpSpPr>
            <p:grpSpPr>
              <a:xfrm>
                <a:off x="1229221" y="5994033"/>
                <a:ext cx="656235" cy="164592"/>
                <a:chOff x="1229221" y="5994033"/>
                <a:chExt cx="656235" cy="164592"/>
              </a:xfrm>
              <a:grpFill/>
            </p:grpSpPr>
            <p:sp>
              <p:nvSpPr>
                <p:cNvPr id="926" name="Cube 925"/>
                <p:cNvSpPr>
                  <a:spLocks noChangeAspect="1"/>
                </p:cNvSpPr>
                <p:nvPr/>
              </p:nvSpPr>
              <p:spPr>
                <a:xfrm>
                  <a:off x="1229221" y="59940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27" name="Cube 926"/>
                <p:cNvSpPr>
                  <a:spLocks noChangeAspect="1"/>
                </p:cNvSpPr>
                <p:nvPr/>
              </p:nvSpPr>
              <p:spPr>
                <a:xfrm>
                  <a:off x="1393102" y="59940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28" name="Cube 927"/>
                <p:cNvSpPr>
                  <a:spLocks noChangeAspect="1"/>
                </p:cNvSpPr>
                <p:nvPr/>
              </p:nvSpPr>
              <p:spPr>
                <a:xfrm>
                  <a:off x="1556983" y="59940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29" name="Cube 928"/>
                <p:cNvSpPr>
                  <a:spLocks noChangeAspect="1"/>
                </p:cNvSpPr>
                <p:nvPr/>
              </p:nvSpPr>
              <p:spPr>
                <a:xfrm>
                  <a:off x="1720864" y="59940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grpSp>
          <p:nvGrpSpPr>
            <p:cNvPr id="907" name="Group 3043"/>
            <p:cNvGrpSpPr/>
            <p:nvPr/>
          </p:nvGrpSpPr>
          <p:grpSpPr>
            <a:xfrm>
              <a:off x="1229221" y="5652375"/>
              <a:ext cx="857754" cy="342392"/>
              <a:chOff x="1229221" y="5816233"/>
              <a:chExt cx="857754" cy="342392"/>
            </a:xfrm>
            <a:solidFill>
              <a:schemeClr val="accent6">
                <a:lumMod val="60000"/>
                <a:lumOff val="40000"/>
              </a:schemeClr>
            </a:solidFill>
          </p:grpSpPr>
          <p:grpSp>
            <p:nvGrpSpPr>
              <p:cNvPr id="908" name="Group 3041"/>
              <p:cNvGrpSpPr/>
              <p:nvPr/>
            </p:nvGrpSpPr>
            <p:grpSpPr>
              <a:xfrm>
                <a:off x="1430740" y="5816233"/>
                <a:ext cx="656235" cy="164592"/>
                <a:chOff x="1430740" y="5816233"/>
                <a:chExt cx="656235" cy="164592"/>
              </a:xfrm>
              <a:grpFill/>
            </p:grpSpPr>
            <p:sp>
              <p:nvSpPr>
                <p:cNvPr id="919" name="Cube 918"/>
                <p:cNvSpPr>
                  <a:spLocks noChangeAspect="1"/>
                </p:cNvSpPr>
                <p:nvPr/>
              </p:nvSpPr>
              <p:spPr>
                <a:xfrm>
                  <a:off x="1430740" y="58162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20" name="Cube 919"/>
                <p:cNvSpPr>
                  <a:spLocks noChangeAspect="1"/>
                </p:cNvSpPr>
                <p:nvPr/>
              </p:nvSpPr>
              <p:spPr>
                <a:xfrm>
                  <a:off x="1594621" y="58162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21" name="Cube 920"/>
                <p:cNvSpPr>
                  <a:spLocks noChangeAspect="1"/>
                </p:cNvSpPr>
                <p:nvPr/>
              </p:nvSpPr>
              <p:spPr>
                <a:xfrm>
                  <a:off x="1758502" y="58162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22" name="Cube 921"/>
                <p:cNvSpPr>
                  <a:spLocks noChangeAspect="1"/>
                </p:cNvSpPr>
                <p:nvPr/>
              </p:nvSpPr>
              <p:spPr>
                <a:xfrm>
                  <a:off x="1922383" y="58162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909" name="Group 3040"/>
              <p:cNvGrpSpPr/>
              <p:nvPr/>
            </p:nvGrpSpPr>
            <p:grpSpPr>
              <a:xfrm>
                <a:off x="1330821" y="5905133"/>
                <a:ext cx="656235" cy="164592"/>
                <a:chOff x="1330821" y="5905133"/>
                <a:chExt cx="656235" cy="164592"/>
              </a:xfrm>
              <a:grpFill/>
            </p:grpSpPr>
            <p:sp>
              <p:nvSpPr>
                <p:cNvPr id="915" name="Cube 914"/>
                <p:cNvSpPr>
                  <a:spLocks noChangeAspect="1"/>
                </p:cNvSpPr>
                <p:nvPr/>
              </p:nvSpPr>
              <p:spPr>
                <a:xfrm>
                  <a:off x="1330821" y="59051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16" name="Cube 915"/>
                <p:cNvSpPr>
                  <a:spLocks noChangeAspect="1"/>
                </p:cNvSpPr>
                <p:nvPr/>
              </p:nvSpPr>
              <p:spPr>
                <a:xfrm>
                  <a:off x="1494702" y="59051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17" name="Cube 916"/>
                <p:cNvSpPr>
                  <a:spLocks noChangeAspect="1"/>
                </p:cNvSpPr>
                <p:nvPr/>
              </p:nvSpPr>
              <p:spPr>
                <a:xfrm>
                  <a:off x="1658583" y="59051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18" name="Cube 917"/>
                <p:cNvSpPr>
                  <a:spLocks noChangeAspect="1"/>
                </p:cNvSpPr>
                <p:nvPr/>
              </p:nvSpPr>
              <p:spPr>
                <a:xfrm>
                  <a:off x="1822464" y="59051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910" name="Group 3039"/>
              <p:cNvGrpSpPr/>
              <p:nvPr/>
            </p:nvGrpSpPr>
            <p:grpSpPr>
              <a:xfrm>
                <a:off x="1229221" y="5994033"/>
                <a:ext cx="656235" cy="164592"/>
                <a:chOff x="1229221" y="5994033"/>
                <a:chExt cx="656235" cy="164592"/>
              </a:xfrm>
              <a:grpFill/>
            </p:grpSpPr>
            <p:sp>
              <p:nvSpPr>
                <p:cNvPr id="911" name="Cube 910"/>
                <p:cNvSpPr>
                  <a:spLocks noChangeAspect="1"/>
                </p:cNvSpPr>
                <p:nvPr/>
              </p:nvSpPr>
              <p:spPr>
                <a:xfrm>
                  <a:off x="1229221" y="59940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12" name="Cube 911"/>
                <p:cNvSpPr>
                  <a:spLocks noChangeAspect="1"/>
                </p:cNvSpPr>
                <p:nvPr/>
              </p:nvSpPr>
              <p:spPr>
                <a:xfrm>
                  <a:off x="1393102" y="59940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13" name="Cube 912"/>
                <p:cNvSpPr>
                  <a:spLocks noChangeAspect="1"/>
                </p:cNvSpPr>
                <p:nvPr/>
              </p:nvSpPr>
              <p:spPr>
                <a:xfrm>
                  <a:off x="1556983" y="59940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14" name="Cube 913"/>
                <p:cNvSpPr>
                  <a:spLocks noChangeAspect="1"/>
                </p:cNvSpPr>
                <p:nvPr/>
              </p:nvSpPr>
              <p:spPr>
                <a:xfrm>
                  <a:off x="1720864" y="59940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grpSp>
        <p:nvGrpSpPr>
          <p:cNvPr id="938" name="Group 4809"/>
          <p:cNvGrpSpPr/>
          <p:nvPr/>
        </p:nvGrpSpPr>
        <p:grpSpPr>
          <a:xfrm>
            <a:off x="3067305" y="4348935"/>
            <a:ext cx="741580" cy="420528"/>
            <a:chOff x="1330821" y="5652375"/>
            <a:chExt cx="756154" cy="430925"/>
          </a:xfrm>
          <a:solidFill>
            <a:schemeClr val="accent2">
              <a:lumMod val="60000"/>
              <a:lumOff val="40000"/>
            </a:schemeClr>
          </a:solidFill>
        </p:grpSpPr>
        <p:grpSp>
          <p:nvGrpSpPr>
            <p:cNvPr id="939" name="Group 3042"/>
            <p:cNvGrpSpPr/>
            <p:nvPr/>
          </p:nvGrpSpPr>
          <p:grpSpPr>
            <a:xfrm>
              <a:off x="1330821" y="5829808"/>
              <a:ext cx="756154" cy="253492"/>
              <a:chOff x="1330821" y="5816233"/>
              <a:chExt cx="756154" cy="253492"/>
            </a:xfrm>
            <a:grpFill/>
          </p:grpSpPr>
          <p:grpSp>
            <p:nvGrpSpPr>
              <p:cNvPr id="951" name="Group 3041"/>
              <p:cNvGrpSpPr/>
              <p:nvPr/>
            </p:nvGrpSpPr>
            <p:grpSpPr>
              <a:xfrm>
                <a:off x="1430740" y="5816233"/>
                <a:ext cx="656235" cy="164592"/>
                <a:chOff x="1430740" y="5816233"/>
                <a:chExt cx="656235" cy="164592"/>
              </a:xfrm>
              <a:grpFill/>
            </p:grpSpPr>
            <p:sp>
              <p:nvSpPr>
                <p:cNvPr id="957" name="Cube 956"/>
                <p:cNvSpPr>
                  <a:spLocks noChangeAspect="1"/>
                </p:cNvSpPr>
                <p:nvPr/>
              </p:nvSpPr>
              <p:spPr>
                <a:xfrm>
                  <a:off x="1430740" y="58162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58" name="Cube 957"/>
                <p:cNvSpPr>
                  <a:spLocks noChangeAspect="1"/>
                </p:cNvSpPr>
                <p:nvPr/>
              </p:nvSpPr>
              <p:spPr>
                <a:xfrm>
                  <a:off x="1594621" y="58162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59" name="Cube 958"/>
                <p:cNvSpPr>
                  <a:spLocks noChangeAspect="1"/>
                </p:cNvSpPr>
                <p:nvPr/>
              </p:nvSpPr>
              <p:spPr>
                <a:xfrm>
                  <a:off x="1758502" y="58162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60" name="Cube 959"/>
                <p:cNvSpPr>
                  <a:spLocks noChangeAspect="1"/>
                </p:cNvSpPr>
                <p:nvPr/>
              </p:nvSpPr>
              <p:spPr>
                <a:xfrm>
                  <a:off x="1922383" y="58162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952" name="Group 3040"/>
              <p:cNvGrpSpPr/>
              <p:nvPr/>
            </p:nvGrpSpPr>
            <p:grpSpPr>
              <a:xfrm>
                <a:off x="1330821" y="5905133"/>
                <a:ext cx="656235" cy="164592"/>
                <a:chOff x="1330821" y="5905133"/>
                <a:chExt cx="656235" cy="164592"/>
              </a:xfrm>
              <a:grpFill/>
            </p:grpSpPr>
            <p:sp>
              <p:nvSpPr>
                <p:cNvPr id="953" name="Cube 952"/>
                <p:cNvSpPr>
                  <a:spLocks noChangeAspect="1"/>
                </p:cNvSpPr>
                <p:nvPr/>
              </p:nvSpPr>
              <p:spPr>
                <a:xfrm>
                  <a:off x="1330821" y="59051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54" name="Cube 953"/>
                <p:cNvSpPr>
                  <a:spLocks noChangeAspect="1"/>
                </p:cNvSpPr>
                <p:nvPr/>
              </p:nvSpPr>
              <p:spPr>
                <a:xfrm>
                  <a:off x="1494702" y="59051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55" name="Cube 954"/>
                <p:cNvSpPr>
                  <a:spLocks noChangeAspect="1"/>
                </p:cNvSpPr>
                <p:nvPr/>
              </p:nvSpPr>
              <p:spPr>
                <a:xfrm>
                  <a:off x="1658583" y="59051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56" name="Cube 955"/>
                <p:cNvSpPr>
                  <a:spLocks noChangeAspect="1"/>
                </p:cNvSpPr>
                <p:nvPr/>
              </p:nvSpPr>
              <p:spPr>
                <a:xfrm>
                  <a:off x="1822464" y="59051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grpSp>
          <p:nvGrpSpPr>
            <p:cNvPr id="940" name="Group 3043"/>
            <p:cNvGrpSpPr/>
            <p:nvPr/>
          </p:nvGrpSpPr>
          <p:grpSpPr>
            <a:xfrm>
              <a:off x="1330821" y="5652375"/>
              <a:ext cx="756154" cy="253492"/>
              <a:chOff x="1330821" y="5816233"/>
              <a:chExt cx="756154" cy="253492"/>
            </a:xfrm>
            <a:grpFill/>
          </p:grpSpPr>
          <p:grpSp>
            <p:nvGrpSpPr>
              <p:cNvPr id="941" name="Group 3041"/>
              <p:cNvGrpSpPr/>
              <p:nvPr/>
            </p:nvGrpSpPr>
            <p:grpSpPr>
              <a:xfrm>
                <a:off x="1430740" y="5816233"/>
                <a:ext cx="656235" cy="164592"/>
                <a:chOff x="1430740" y="5816233"/>
                <a:chExt cx="656235" cy="164592"/>
              </a:xfrm>
              <a:grpFill/>
            </p:grpSpPr>
            <p:sp>
              <p:nvSpPr>
                <p:cNvPr id="947" name="Cube 946"/>
                <p:cNvSpPr>
                  <a:spLocks noChangeAspect="1"/>
                </p:cNvSpPr>
                <p:nvPr/>
              </p:nvSpPr>
              <p:spPr>
                <a:xfrm>
                  <a:off x="1430740" y="58162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48" name="Cube 947"/>
                <p:cNvSpPr>
                  <a:spLocks noChangeAspect="1"/>
                </p:cNvSpPr>
                <p:nvPr/>
              </p:nvSpPr>
              <p:spPr>
                <a:xfrm>
                  <a:off x="1594621" y="58162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49" name="Cube 948"/>
                <p:cNvSpPr>
                  <a:spLocks noChangeAspect="1"/>
                </p:cNvSpPr>
                <p:nvPr/>
              </p:nvSpPr>
              <p:spPr>
                <a:xfrm>
                  <a:off x="1758502" y="58162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50" name="Cube 949"/>
                <p:cNvSpPr>
                  <a:spLocks noChangeAspect="1"/>
                </p:cNvSpPr>
                <p:nvPr/>
              </p:nvSpPr>
              <p:spPr>
                <a:xfrm>
                  <a:off x="1922383" y="58162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942" name="Group 3040"/>
              <p:cNvGrpSpPr/>
              <p:nvPr/>
            </p:nvGrpSpPr>
            <p:grpSpPr>
              <a:xfrm>
                <a:off x="1330821" y="5905133"/>
                <a:ext cx="656235" cy="164592"/>
                <a:chOff x="1330821" y="5905133"/>
                <a:chExt cx="656235" cy="164592"/>
              </a:xfrm>
              <a:grpFill/>
            </p:grpSpPr>
            <p:sp>
              <p:nvSpPr>
                <p:cNvPr id="943" name="Cube 942"/>
                <p:cNvSpPr>
                  <a:spLocks noChangeAspect="1"/>
                </p:cNvSpPr>
                <p:nvPr/>
              </p:nvSpPr>
              <p:spPr>
                <a:xfrm>
                  <a:off x="1330821" y="59051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44" name="Cube 943"/>
                <p:cNvSpPr>
                  <a:spLocks noChangeAspect="1"/>
                </p:cNvSpPr>
                <p:nvPr/>
              </p:nvSpPr>
              <p:spPr>
                <a:xfrm>
                  <a:off x="1494702" y="59051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45" name="Cube 944"/>
                <p:cNvSpPr>
                  <a:spLocks noChangeAspect="1"/>
                </p:cNvSpPr>
                <p:nvPr/>
              </p:nvSpPr>
              <p:spPr>
                <a:xfrm>
                  <a:off x="1658583" y="59051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46" name="Cube 945"/>
                <p:cNvSpPr>
                  <a:spLocks noChangeAspect="1"/>
                </p:cNvSpPr>
                <p:nvPr/>
              </p:nvSpPr>
              <p:spPr>
                <a:xfrm>
                  <a:off x="1822464" y="5905133"/>
                  <a:ext cx="164592" cy="164592"/>
                </a:xfrm>
                <a:prstGeom prst="cub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sp>
        <p:nvSpPr>
          <p:cNvPr id="961" name="TextBox 960"/>
          <p:cNvSpPr txBox="1"/>
          <p:nvPr/>
        </p:nvSpPr>
        <p:spPr>
          <a:xfrm>
            <a:off x="5251940" y="4251618"/>
            <a:ext cx="18389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smtClean="0">
                <a:latin typeface="Calibri" pitchFamily="34" charset="0"/>
                <a:cs typeface="Calibri" pitchFamily="34" charset="0"/>
              </a:rPr>
              <a:t>NCAR HPSS Archive</a:t>
            </a:r>
          </a:p>
          <a:p>
            <a:pPr algn="ctr"/>
            <a:r>
              <a:rPr lang="en-US" sz="1200" i="1" dirty="0" smtClean="0">
                <a:latin typeface="Calibri" pitchFamily="34" charset="0"/>
                <a:cs typeface="Calibri" pitchFamily="34" charset="0"/>
              </a:rPr>
              <a:t>100 PB capacity</a:t>
            </a:r>
          </a:p>
          <a:p>
            <a:pPr algn="ctr"/>
            <a:r>
              <a:rPr lang="en-US" sz="1200" i="1" dirty="0" smtClean="0">
                <a:latin typeface="Calibri" pitchFamily="34" charset="0"/>
                <a:cs typeface="Calibri" pitchFamily="34" charset="0"/>
              </a:rPr>
              <a:t>~15 PB/yr growth</a:t>
            </a:r>
          </a:p>
        </p:txBody>
      </p:sp>
      <p:grpSp>
        <p:nvGrpSpPr>
          <p:cNvPr id="962" name="Group 1408"/>
          <p:cNvGrpSpPr/>
          <p:nvPr/>
        </p:nvGrpSpPr>
        <p:grpSpPr>
          <a:xfrm>
            <a:off x="6680532" y="4414974"/>
            <a:ext cx="1880707" cy="1589244"/>
            <a:chOff x="6779692" y="4430556"/>
            <a:chExt cx="1880707" cy="1589244"/>
          </a:xfrm>
        </p:grpSpPr>
        <p:grpSp>
          <p:nvGrpSpPr>
            <p:cNvPr id="963" name="Group 1417"/>
            <p:cNvGrpSpPr/>
            <p:nvPr/>
          </p:nvGrpSpPr>
          <p:grpSpPr>
            <a:xfrm>
              <a:off x="7209064" y="4430556"/>
              <a:ext cx="817091" cy="1108281"/>
              <a:chOff x="6471353" y="1694715"/>
              <a:chExt cx="817091" cy="1108281"/>
            </a:xfrm>
          </p:grpSpPr>
          <p:grpSp>
            <p:nvGrpSpPr>
              <p:cNvPr id="1015" name="Group 1412"/>
              <p:cNvGrpSpPr/>
              <p:nvPr/>
            </p:nvGrpSpPr>
            <p:grpSpPr>
              <a:xfrm>
                <a:off x="6684464" y="1694715"/>
                <a:ext cx="603980" cy="894414"/>
                <a:chOff x="6473006" y="1940979"/>
                <a:chExt cx="792098" cy="894414"/>
              </a:xfrm>
            </p:grpSpPr>
            <p:sp>
              <p:nvSpPr>
                <p:cNvPr id="1028" name="Cube 1027"/>
                <p:cNvSpPr/>
                <p:nvPr/>
              </p:nvSpPr>
              <p:spPr>
                <a:xfrm>
                  <a:off x="6473006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29" name="Cube 1028"/>
                <p:cNvSpPr/>
                <p:nvPr/>
              </p:nvSpPr>
              <p:spPr>
                <a:xfrm>
                  <a:off x="6710622" y="1940979"/>
                  <a:ext cx="329992" cy="894414"/>
                </a:xfrm>
                <a:prstGeom prst="cube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30" name="Cube 1029"/>
                <p:cNvSpPr/>
                <p:nvPr/>
              </p:nvSpPr>
              <p:spPr>
                <a:xfrm>
                  <a:off x="6935112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16" name="Group 1408"/>
              <p:cNvGrpSpPr/>
              <p:nvPr/>
            </p:nvGrpSpPr>
            <p:grpSpPr>
              <a:xfrm>
                <a:off x="6614177" y="1765035"/>
                <a:ext cx="603980" cy="894414"/>
                <a:chOff x="6473006" y="1940979"/>
                <a:chExt cx="792098" cy="894414"/>
              </a:xfrm>
            </p:grpSpPr>
            <p:sp>
              <p:nvSpPr>
                <p:cNvPr id="1025" name="Cube 1024"/>
                <p:cNvSpPr/>
                <p:nvPr/>
              </p:nvSpPr>
              <p:spPr>
                <a:xfrm>
                  <a:off x="6473006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26" name="Cube 1025"/>
                <p:cNvSpPr/>
                <p:nvPr/>
              </p:nvSpPr>
              <p:spPr>
                <a:xfrm>
                  <a:off x="6710622" y="1940979"/>
                  <a:ext cx="329992" cy="894414"/>
                </a:xfrm>
                <a:prstGeom prst="cube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27" name="Cube 1026"/>
                <p:cNvSpPr/>
                <p:nvPr/>
              </p:nvSpPr>
              <p:spPr>
                <a:xfrm>
                  <a:off x="6935112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17" name="Group 1404"/>
              <p:cNvGrpSpPr/>
              <p:nvPr/>
            </p:nvGrpSpPr>
            <p:grpSpPr>
              <a:xfrm>
                <a:off x="6544652" y="1839259"/>
                <a:ext cx="603980" cy="894414"/>
                <a:chOff x="6473006" y="1940979"/>
                <a:chExt cx="792098" cy="894414"/>
              </a:xfrm>
            </p:grpSpPr>
            <p:sp>
              <p:nvSpPr>
                <p:cNvPr id="1022" name="Cube 1021"/>
                <p:cNvSpPr/>
                <p:nvPr/>
              </p:nvSpPr>
              <p:spPr>
                <a:xfrm>
                  <a:off x="6473006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23" name="Cube 1022"/>
                <p:cNvSpPr/>
                <p:nvPr/>
              </p:nvSpPr>
              <p:spPr>
                <a:xfrm>
                  <a:off x="6710622" y="1940979"/>
                  <a:ext cx="329992" cy="894414"/>
                </a:xfrm>
                <a:prstGeom prst="cube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24" name="Cube 1023"/>
                <p:cNvSpPr/>
                <p:nvPr/>
              </p:nvSpPr>
              <p:spPr>
                <a:xfrm>
                  <a:off x="6935112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18" name="Group 1360"/>
              <p:cNvGrpSpPr/>
              <p:nvPr/>
            </p:nvGrpSpPr>
            <p:grpSpPr>
              <a:xfrm>
                <a:off x="6471353" y="1908582"/>
                <a:ext cx="603980" cy="894414"/>
                <a:chOff x="6473006" y="1940979"/>
                <a:chExt cx="792098" cy="894414"/>
              </a:xfrm>
            </p:grpSpPr>
            <p:sp>
              <p:nvSpPr>
                <p:cNvPr id="1019" name="Cube 1018"/>
                <p:cNvSpPr/>
                <p:nvPr/>
              </p:nvSpPr>
              <p:spPr>
                <a:xfrm>
                  <a:off x="6473006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20" name="Cube 1019"/>
                <p:cNvSpPr/>
                <p:nvPr/>
              </p:nvSpPr>
              <p:spPr>
                <a:xfrm>
                  <a:off x="6710622" y="1940979"/>
                  <a:ext cx="329992" cy="894414"/>
                </a:xfrm>
                <a:prstGeom prst="cube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21" name="Cube 1020"/>
                <p:cNvSpPr/>
                <p:nvPr/>
              </p:nvSpPr>
              <p:spPr>
                <a:xfrm>
                  <a:off x="6935112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grpSp>
          <p:nvGrpSpPr>
            <p:cNvPr id="964" name="Group 1451"/>
            <p:cNvGrpSpPr/>
            <p:nvPr/>
          </p:nvGrpSpPr>
          <p:grpSpPr>
            <a:xfrm>
              <a:off x="7843308" y="4430556"/>
              <a:ext cx="817091" cy="1108281"/>
              <a:chOff x="6471353" y="1694715"/>
              <a:chExt cx="817091" cy="1108281"/>
            </a:xfrm>
          </p:grpSpPr>
          <p:grpSp>
            <p:nvGrpSpPr>
              <p:cNvPr id="999" name="Group 1412"/>
              <p:cNvGrpSpPr/>
              <p:nvPr/>
            </p:nvGrpSpPr>
            <p:grpSpPr>
              <a:xfrm>
                <a:off x="6684464" y="1694715"/>
                <a:ext cx="603980" cy="894414"/>
                <a:chOff x="6473006" y="1940979"/>
                <a:chExt cx="792098" cy="894414"/>
              </a:xfrm>
            </p:grpSpPr>
            <p:sp>
              <p:nvSpPr>
                <p:cNvPr id="1012" name="Cube 1011"/>
                <p:cNvSpPr/>
                <p:nvPr/>
              </p:nvSpPr>
              <p:spPr>
                <a:xfrm>
                  <a:off x="6473006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13" name="Cube 1012"/>
                <p:cNvSpPr/>
                <p:nvPr/>
              </p:nvSpPr>
              <p:spPr>
                <a:xfrm>
                  <a:off x="6710622" y="1940979"/>
                  <a:ext cx="329992" cy="894414"/>
                </a:xfrm>
                <a:prstGeom prst="cube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14" name="Cube 1013"/>
                <p:cNvSpPr/>
                <p:nvPr/>
              </p:nvSpPr>
              <p:spPr>
                <a:xfrm>
                  <a:off x="6935112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00" name="Group 1408"/>
              <p:cNvGrpSpPr/>
              <p:nvPr/>
            </p:nvGrpSpPr>
            <p:grpSpPr>
              <a:xfrm>
                <a:off x="6614177" y="1765035"/>
                <a:ext cx="603980" cy="894414"/>
                <a:chOff x="6473006" y="1940979"/>
                <a:chExt cx="792098" cy="894414"/>
              </a:xfrm>
            </p:grpSpPr>
            <p:sp>
              <p:nvSpPr>
                <p:cNvPr id="1009" name="Cube 1008"/>
                <p:cNvSpPr/>
                <p:nvPr/>
              </p:nvSpPr>
              <p:spPr>
                <a:xfrm>
                  <a:off x="6473006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10" name="Cube 1009"/>
                <p:cNvSpPr/>
                <p:nvPr/>
              </p:nvSpPr>
              <p:spPr>
                <a:xfrm>
                  <a:off x="6710622" y="1940979"/>
                  <a:ext cx="329992" cy="894414"/>
                </a:xfrm>
                <a:prstGeom prst="cube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11" name="Cube 1010"/>
                <p:cNvSpPr/>
                <p:nvPr/>
              </p:nvSpPr>
              <p:spPr>
                <a:xfrm>
                  <a:off x="6935112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01" name="Group 1404"/>
              <p:cNvGrpSpPr/>
              <p:nvPr/>
            </p:nvGrpSpPr>
            <p:grpSpPr>
              <a:xfrm>
                <a:off x="6544652" y="1839259"/>
                <a:ext cx="603980" cy="894414"/>
                <a:chOff x="6473006" y="1940979"/>
                <a:chExt cx="792098" cy="894414"/>
              </a:xfrm>
            </p:grpSpPr>
            <p:sp>
              <p:nvSpPr>
                <p:cNvPr id="1006" name="Cube 1005"/>
                <p:cNvSpPr/>
                <p:nvPr/>
              </p:nvSpPr>
              <p:spPr>
                <a:xfrm>
                  <a:off x="6473006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07" name="Cube 1006"/>
                <p:cNvSpPr/>
                <p:nvPr/>
              </p:nvSpPr>
              <p:spPr>
                <a:xfrm>
                  <a:off x="6710622" y="1940979"/>
                  <a:ext cx="329992" cy="894414"/>
                </a:xfrm>
                <a:prstGeom prst="cube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08" name="Cube 1007"/>
                <p:cNvSpPr/>
                <p:nvPr/>
              </p:nvSpPr>
              <p:spPr>
                <a:xfrm>
                  <a:off x="6935112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02" name="Group 1360"/>
              <p:cNvGrpSpPr/>
              <p:nvPr/>
            </p:nvGrpSpPr>
            <p:grpSpPr>
              <a:xfrm>
                <a:off x="6471353" y="1908582"/>
                <a:ext cx="603980" cy="894414"/>
                <a:chOff x="6473006" y="1940979"/>
                <a:chExt cx="792098" cy="894414"/>
              </a:xfrm>
            </p:grpSpPr>
            <p:sp>
              <p:nvSpPr>
                <p:cNvPr id="1003" name="Cube 1002"/>
                <p:cNvSpPr/>
                <p:nvPr/>
              </p:nvSpPr>
              <p:spPr>
                <a:xfrm>
                  <a:off x="6473006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04" name="Cube 1003"/>
                <p:cNvSpPr/>
                <p:nvPr/>
              </p:nvSpPr>
              <p:spPr>
                <a:xfrm>
                  <a:off x="6710622" y="1940979"/>
                  <a:ext cx="329992" cy="894414"/>
                </a:xfrm>
                <a:prstGeom prst="cube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05" name="Cube 1004"/>
                <p:cNvSpPr/>
                <p:nvPr/>
              </p:nvSpPr>
              <p:spPr>
                <a:xfrm>
                  <a:off x="6935112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grpSp>
          <p:nvGrpSpPr>
            <p:cNvPr id="965" name="Group 1416"/>
            <p:cNvGrpSpPr/>
            <p:nvPr/>
          </p:nvGrpSpPr>
          <p:grpSpPr>
            <a:xfrm>
              <a:off x="6779692" y="4906071"/>
              <a:ext cx="817091" cy="1108281"/>
              <a:chOff x="6471353" y="1694715"/>
              <a:chExt cx="817091" cy="1108281"/>
            </a:xfrm>
          </p:grpSpPr>
          <p:grpSp>
            <p:nvGrpSpPr>
              <p:cNvPr id="983" name="Group 1412"/>
              <p:cNvGrpSpPr/>
              <p:nvPr/>
            </p:nvGrpSpPr>
            <p:grpSpPr>
              <a:xfrm>
                <a:off x="6684464" y="1694715"/>
                <a:ext cx="603980" cy="894414"/>
                <a:chOff x="6473006" y="1940979"/>
                <a:chExt cx="792098" cy="894414"/>
              </a:xfrm>
            </p:grpSpPr>
            <p:sp>
              <p:nvSpPr>
                <p:cNvPr id="996" name="Cube 995"/>
                <p:cNvSpPr/>
                <p:nvPr/>
              </p:nvSpPr>
              <p:spPr>
                <a:xfrm>
                  <a:off x="6473006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97" name="Cube 996"/>
                <p:cNvSpPr/>
                <p:nvPr/>
              </p:nvSpPr>
              <p:spPr>
                <a:xfrm>
                  <a:off x="6710622" y="1940979"/>
                  <a:ext cx="329992" cy="894414"/>
                </a:xfrm>
                <a:prstGeom prst="cube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98" name="Cube 997"/>
                <p:cNvSpPr/>
                <p:nvPr/>
              </p:nvSpPr>
              <p:spPr>
                <a:xfrm>
                  <a:off x="6935112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984" name="Group 1408"/>
              <p:cNvGrpSpPr/>
              <p:nvPr/>
            </p:nvGrpSpPr>
            <p:grpSpPr>
              <a:xfrm>
                <a:off x="6614177" y="1765035"/>
                <a:ext cx="603980" cy="894414"/>
                <a:chOff x="6473006" y="1940979"/>
                <a:chExt cx="792098" cy="894414"/>
              </a:xfrm>
            </p:grpSpPr>
            <p:sp>
              <p:nvSpPr>
                <p:cNvPr id="993" name="Cube 992"/>
                <p:cNvSpPr/>
                <p:nvPr/>
              </p:nvSpPr>
              <p:spPr>
                <a:xfrm>
                  <a:off x="6473006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94" name="Cube 993"/>
                <p:cNvSpPr/>
                <p:nvPr/>
              </p:nvSpPr>
              <p:spPr>
                <a:xfrm>
                  <a:off x="6710622" y="1940979"/>
                  <a:ext cx="329992" cy="894414"/>
                </a:xfrm>
                <a:prstGeom prst="cube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95" name="Cube 994"/>
                <p:cNvSpPr/>
                <p:nvPr/>
              </p:nvSpPr>
              <p:spPr>
                <a:xfrm>
                  <a:off x="6935112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985" name="Group 1404"/>
              <p:cNvGrpSpPr/>
              <p:nvPr/>
            </p:nvGrpSpPr>
            <p:grpSpPr>
              <a:xfrm>
                <a:off x="6544652" y="1839259"/>
                <a:ext cx="603980" cy="894414"/>
                <a:chOff x="6473006" y="1940979"/>
                <a:chExt cx="792098" cy="894414"/>
              </a:xfrm>
            </p:grpSpPr>
            <p:sp>
              <p:nvSpPr>
                <p:cNvPr id="990" name="Cube 989"/>
                <p:cNvSpPr/>
                <p:nvPr/>
              </p:nvSpPr>
              <p:spPr>
                <a:xfrm>
                  <a:off x="6473006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91" name="Cube 990"/>
                <p:cNvSpPr/>
                <p:nvPr/>
              </p:nvSpPr>
              <p:spPr>
                <a:xfrm>
                  <a:off x="6710622" y="1940979"/>
                  <a:ext cx="329992" cy="894414"/>
                </a:xfrm>
                <a:prstGeom prst="cube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92" name="Cube 991"/>
                <p:cNvSpPr/>
                <p:nvPr/>
              </p:nvSpPr>
              <p:spPr>
                <a:xfrm>
                  <a:off x="6935112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986" name="Group 1360"/>
              <p:cNvGrpSpPr/>
              <p:nvPr/>
            </p:nvGrpSpPr>
            <p:grpSpPr>
              <a:xfrm>
                <a:off x="6471353" y="1908582"/>
                <a:ext cx="603980" cy="894414"/>
                <a:chOff x="6473006" y="1940979"/>
                <a:chExt cx="792098" cy="894414"/>
              </a:xfrm>
            </p:grpSpPr>
            <p:sp>
              <p:nvSpPr>
                <p:cNvPr id="987" name="Cube 986"/>
                <p:cNvSpPr/>
                <p:nvPr/>
              </p:nvSpPr>
              <p:spPr>
                <a:xfrm>
                  <a:off x="6473006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88" name="Cube 987"/>
                <p:cNvSpPr/>
                <p:nvPr/>
              </p:nvSpPr>
              <p:spPr>
                <a:xfrm>
                  <a:off x="6710622" y="1940979"/>
                  <a:ext cx="329992" cy="894414"/>
                </a:xfrm>
                <a:prstGeom prst="cube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89" name="Cube 988"/>
                <p:cNvSpPr/>
                <p:nvPr/>
              </p:nvSpPr>
              <p:spPr>
                <a:xfrm>
                  <a:off x="6935112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grpSp>
          <p:nvGrpSpPr>
            <p:cNvPr id="966" name="Group 1434"/>
            <p:cNvGrpSpPr/>
            <p:nvPr/>
          </p:nvGrpSpPr>
          <p:grpSpPr>
            <a:xfrm>
              <a:off x="7422175" y="4911519"/>
              <a:ext cx="817091" cy="1108281"/>
              <a:chOff x="6471353" y="1694715"/>
              <a:chExt cx="817091" cy="1108281"/>
            </a:xfrm>
          </p:grpSpPr>
          <p:grpSp>
            <p:nvGrpSpPr>
              <p:cNvPr id="967" name="Group 1412"/>
              <p:cNvGrpSpPr/>
              <p:nvPr/>
            </p:nvGrpSpPr>
            <p:grpSpPr>
              <a:xfrm>
                <a:off x="6684464" y="1694715"/>
                <a:ext cx="603980" cy="894414"/>
                <a:chOff x="6473006" y="1940979"/>
                <a:chExt cx="792098" cy="894414"/>
              </a:xfrm>
            </p:grpSpPr>
            <p:sp>
              <p:nvSpPr>
                <p:cNvPr id="980" name="Cube 979"/>
                <p:cNvSpPr/>
                <p:nvPr/>
              </p:nvSpPr>
              <p:spPr>
                <a:xfrm>
                  <a:off x="6473006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81" name="Cube 980"/>
                <p:cNvSpPr/>
                <p:nvPr/>
              </p:nvSpPr>
              <p:spPr>
                <a:xfrm>
                  <a:off x="6710622" y="1940979"/>
                  <a:ext cx="329992" cy="894414"/>
                </a:xfrm>
                <a:prstGeom prst="cube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82" name="Cube 981"/>
                <p:cNvSpPr/>
                <p:nvPr/>
              </p:nvSpPr>
              <p:spPr>
                <a:xfrm>
                  <a:off x="6935112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968" name="Group 1408"/>
              <p:cNvGrpSpPr/>
              <p:nvPr/>
            </p:nvGrpSpPr>
            <p:grpSpPr>
              <a:xfrm>
                <a:off x="6614177" y="1765035"/>
                <a:ext cx="603980" cy="894414"/>
                <a:chOff x="6473006" y="1940979"/>
                <a:chExt cx="792098" cy="894414"/>
              </a:xfrm>
            </p:grpSpPr>
            <p:sp>
              <p:nvSpPr>
                <p:cNvPr id="977" name="Cube 976"/>
                <p:cNvSpPr/>
                <p:nvPr/>
              </p:nvSpPr>
              <p:spPr>
                <a:xfrm>
                  <a:off x="6473006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78" name="Cube 977"/>
                <p:cNvSpPr/>
                <p:nvPr/>
              </p:nvSpPr>
              <p:spPr>
                <a:xfrm>
                  <a:off x="6710622" y="1940979"/>
                  <a:ext cx="329992" cy="894414"/>
                </a:xfrm>
                <a:prstGeom prst="cube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79" name="Cube 978"/>
                <p:cNvSpPr/>
                <p:nvPr/>
              </p:nvSpPr>
              <p:spPr>
                <a:xfrm>
                  <a:off x="6935112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969" name="Group 1404"/>
              <p:cNvGrpSpPr/>
              <p:nvPr/>
            </p:nvGrpSpPr>
            <p:grpSpPr>
              <a:xfrm>
                <a:off x="6544652" y="1839259"/>
                <a:ext cx="603980" cy="894414"/>
                <a:chOff x="6473006" y="1940979"/>
                <a:chExt cx="792098" cy="894414"/>
              </a:xfrm>
            </p:grpSpPr>
            <p:sp>
              <p:nvSpPr>
                <p:cNvPr id="974" name="Cube 973"/>
                <p:cNvSpPr/>
                <p:nvPr/>
              </p:nvSpPr>
              <p:spPr>
                <a:xfrm>
                  <a:off x="6473006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75" name="Cube 974"/>
                <p:cNvSpPr/>
                <p:nvPr/>
              </p:nvSpPr>
              <p:spPr>
                <a:xfrm>
                  <a:off x="6710622" y="1940979"/>
                  <a:ext cx="329992" cy="894414"/>
                </a:xfrm>
                <a:prstGeom prst="cube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76" name="Cube 975"/>
                <p:cNvSpPr/>
                <p:nvPr/>
              </p:nvSpPr>
              <p:spPr>
                <a:xfrm>
                  <a:off x="6935112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970" name="Group 1360"/>
              <p:cNvGrpSpPr/>
              <p:nvPr/>
            </p:nvGrpSpPr>
            <p:grpSpPr>
              <a:xfrm>
                <a:off x="6471353" y="1908582"/>
                <a:ext cx="603980" cy="894414"/>
                <a:chOff x="6473006" y="1940979"/>
                <a:chExt cx="792098" cy="894414"/>
              </a:xfrm>
            </p:grpSpPr>
            <p:sp>
              <p:nvSpPr>
                <p:cNvPr id="971" name="Cube 970"/>
                <p:cNvSpPr/>
                <p:nvPr/>
              </p:nvSpPr>
              <p:spPr>
                <a:xfrm>
                  <a:off x="6473006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72" name="Cube 971"/>
                <p:cNvSpPr/>
                <p:nvPr/>
              </p:nvSpPr>
              <p:spPr>
                <a:xfrm>
                  <a:off x="6710622" y="1940979"/>
                  <a:ext cx="329992" cy="894414"/>
                </a:xfrm>
                <a:prstGeom prst="cube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73" name="Cube 972"/>
                <p:cNvSpPr/>
                <p:nvPr/>
              </p:nvSpPr>
              <p:spPr>
                <a:xfrm>
                  <a:off x="6935112" y="1940979"/>
                  <a:ext cx="329992" cy="894414"/>
                </a:xfrm>
                <a:prstGeom prst="cube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sp>
        <p:nvSpPr>
          <p:cNvPr id="1031" name="TextBox 1030"/>
          <p:cNvSpPr txBox="1"/>
          <p:nvPr/>
        </p:nvSpPr>
        <p:spPr>
          <a:xfrm>
            <a:off x="7447552" y="791747"/>
            <a:ext cx="16999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latin typeface="Calibri" pitchFamily="34" charset="0"/>
                <a:cs typeface="Calibri" pitchFamily="34" charset="0"/>
              </a:rPr>
              <a:t>Geyser, Caldera,</a:t>
            </a:r>
          </a:p>
          <a:p>
            <a:pPr algn="ctr"/>
            <a:r>
              <a:rPr lang="en-US" sz="1400" b="1" dirty="0" smtClean="0">
                <a:latin typeface="Calibri" pitchFamily="34" charset="0"/>
                <a:cs typeface="Calibri" pitchFamily="34" charset="0"/>
              </a:rPr>
              <a:t>Pronghorn, Casper</a:t>
            </a:r>
          </a:p>
          <a:p>
            <a:pPr algn="ctr"/>
            <a:r>
              <a:rPr lang="en-US" sz="1200" dirty="0" smtClean="0">
                <a:latin typeface="Calibri" pitchFamily="34" charset="0"/>
                <a:cs typeface="Calibri" pitchFamily="34" charset="0"/>
              </a:rPr>
              <a:t>DAV clusters</a:t>
            </a:r>
          </a:p>
        </p:txBody>
      </p:sp>
      <p:sp>
        <p:nvSpPr>
          <p:cNvPr id="1032" name="TextBox 1031"/>
          <p:cNvSpPr txBox="1"/>
          <p:nvPr/>
        </p:nvSpPr>
        <p:spPr>
          <a:xfrm>
            <a:off x="848416" y="902825"/>
            <a:ext cx="15055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smtClean="0">
                <a:latin typeface="Calibri" pitchFamily="34" charset="0"/>
                <a:cs typeface="Calibri" pitchFamily="34" charset="0"/>
              </a:rPr>
              <a:t>GLADE</a:t>
            </a:r>
          </a:p>
          <a:p>
            <a:pPr algn="ctr"/>
            <a:r>
              <a:rPr lang="en-US" sz="1200" dirty="0" smtClean="0">
                <a:latin typeface="Calibri" pitchFamily="34" charset="0"/>
                <a:cs typeface="Calibri" pitchFamily="34" charset="0"/>
              </a:rPr>
              <a:t>Central disk resource</a:t>
            </a:r>
          </a:p>
          <a:p>
            <a:pPr algn="ctr"/>
            <a:r>
              <a:rPr lang="en-US" sz="1200" i="1" dirty="0" smtClean="0">
                <a:latin typeface="Calibri" pitchFamily="34" charset="0"/>
                <a:cs typeface="Calibri" pitchFamily="34" charset="0"/>
              </a:rPr>
              <a:t>38 PB, 300 GB/s</a:t>
            </a:r>
            <a:endParaRPr lang="en-US" sz="1200" i="1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33" name="Cloud 1032"/>
          <p:cNvSpPr/>
          <p:nvPr/>
        </p:nvSpPr>
        <p:spPr>
          <a:xfrm>
            <a:off x="2019501" y="5546947"/>
            <a:ext cx="847951" cy="261283"/>
          </a:xfrm>
          <a:prstGeom prst="cloud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atin typeface="Arial"/>
              <a:cs typeface="Arial"/>
            </a:endParaRPr>
          </a:p>
        </p:txBody>
      </p:sp>
      <p:sp>
        <p:nvSpPr>
          <p:cNvPr id="1034" name="TextBox 1033"/>
          <p:cNvSpPr txBox="1"/>
          <p:nvPr/>
        </p:nvSpPr>
        <p:spPr>
          <a:xfrm>
            <a:off x="0" y="0"/>
            <a:ext cx="1792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HPC Architecture</a:t>
            </a:r>
            <a:endParaRPr lang="en-US" dirty="0"/>
          </a:p>
        </p:txBody>
      </p:sp>
      <p:sp>
        <p:nvSpPr>
          <p:cNvPr id="1035" name="TextBox 1034"/>
          <p:cNvSpPr txBox="1"/>
          <p:nvPr/>
        </p:nvSpPr>
        <p:spPr>
          <a:xfrm>
            <a:off x="5360953" y="682138"/>
            <a:ext cx="113639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latin typeface="Calibri" pitchFamily="34" charset="0"/>
                <a:cs typeface="Calibri" pitchFamily="34" charset="0"/>
              </a:rPr>
              <a:t>Cheyenne</a:t>
            </a:r>
          </a:p>
          <a:p>
            <a:pPr algn="ctr"/>
            <a:r>
              <a:rPr lang="en-US" sz="1200" i="1" dirty="0" smtClean="0">
                <a:latin typeface="Calibri" pitchFamily="34" charset="0"/>
                <a:cs typeface="Calibri" pitchFamily="34" charset="0"/>
              </a:rPr>
              <a:t>SGI ICE-XA</a:t>
            </a:r>
            <a:endParaRPr lang="en-US" sz="1200" i="1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36" name="TextBox 1035"/>
          <p:cNvSpPr txBox="1"/>
          <p:nvPr/>
        </p:nvSpPr>
        <p:spPr>
          <a:xfrm>
            <a:off x="2511742" y="915525"/>
            <a:ext cx="15316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smtClean="0">
                <a:latin typeface="Calibri" pitchFamily="34" charset="0"/>
                <a:cs typeface="Calibri" pitchFamily="34" charset="0"/>
              </a:rPr>
              <a:t>Campaign Store</a:t>
            </a:r>
          </a:p>
          <a:p>
            <a:pPr algn="ctr"/>
            <a:r>
              <a:rPr lang="en-US" sz="1200" dirty="0" smtClean="0">
                <a:latin typeface="Calibri" pitchFamily="34" charset="0"/>
                <a:cs typeface="Calibri" pitchFamily="34" charset="0"/>
              </a:rPr>
              <a:t>Archival resource</a:t>
            </a:r>
          </a:p>
          <a:p>
            <a:pPr algn="ctr"/>
            <a:r>
              <a:rPr lang="en-US" sz="1200" i="1" dirty="0" smtClean="0">
                <a:latin typeface="Calibri" pitchFamily="34" charset="0"/>
                <a:cs typeface="Calibri" pitchFamily="34" charset="0"/>
              </a:rPr>
              <a:t>20 PB, 76 GB/s</a:t>
            </a:r>
            <a:endParaRPr lang="en-US" sz="1200" i="1" dirty="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037" name="Group 1403"/>
          <p:cNvGrpSpPr/>
          <p:nvPr/>
        </p:nvGrpSpPr>
        <p:grpSpPr>
          <a:xfrm>
            <a:off x="584524" y="3635060"/>
            <a:ext cx="8013376" cy="540358"/>
            <a:chOff x="762000" y="6317642"/>
            <a:chExt cx="8013376" cy="540358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038" name="Rectangle 1037"/>
            <p:cNvSpPr/>
            <p:nvPr/>
          </p:nvSpPr>
          <p:spPr>
            <a:xfrm>
              <a:off x="762000" y="6317642"/>
              <a:ext cx="8013376" cy="540358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9" name="TextBox 1038"/>
            <p:cNvSpPr txBox="1"/>
            <p:nvPr/>
          </p:nvSpPr>
          <p:spPr>
            <a:xfrm>
              <a:off x="3014575" y="6355386"/>
              <a:ext cx="3508525" cy="46166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 smtClean="0">
                  <a:latin typeface="Calibri" pitchFamily="34" charset="0"/>
                  <a:cs typeface="Calibri" pitchFamily="34" charset="0"/>
                </a:rPr>
                <a:t>High Bandwidth Low Latency HPC and I/O Networks</a:t>
              </a:r>
            </a:p>
            <a:p>
              <a:pPr algn="ctr"/>
              <a:r>
                <a:rPr lang="en-US" sz="1200" dirty="0" smtClean="0">
                  <a:latin typeface="Calibri" pitchFamily="34" charset="0"/>
                  <a:cs typeface="Calibri" pitchFamily="34" charset="0"/>
                </a:rPr>
                <a:t>EDR </a:t>
              </a:r>
              <a:r>
                <a:rPr lang="en-US" sz="1200" dirty="0" err="1" smtClean="0">
                  <a:latin typeface="Calibri" pitchFamily="34" charset="0"/>
                  <a:cs typeface="Calibri" pitchFamily="34" charset="0"/>
                </a:rPr>
                <a:t>InfiniBand</a:t>
              </a:r>
              <a:r>
                <a:rPr lang="en-US" sz="1200" dirty="0" smtClean="0">
                  <a:latin typeface="Calibri" pitchFamily="34" charset="0"/>
                  <a:cs typeface="Calibri" pitchFamily="34" charset="0"/>
                </a:rPr>
                <a:t> and 40Gb Ethernet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9027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User Needs and Workflows</a:t>
            </a:r>
          </a:p>
          <a:p>
            <a:r>
              <a:rPr lang="en-US" dirty="0" smtClean="0"/>
              <a:t>Architecture</a:t>
            </a:r>
          </a:p>
          <a:p>
            <a:r>
              <a:rPr lang="en-US" dirty="0" smtClean="0"/>
              <a:t>Performance</a:t>
            </a:r>
          </a:p>
          <a:p>
            <a:r>
              <a:rPr lang="en-US" dirty="0" smtClean="0"/>
              <a:t>Data Integrity</a:t>
            </a:r>
          </a:p>
          <a:p>
            <a:r>
              <a:rPr lang="en-US" dirty="0" smtClean="0"/>
              <a:t>On-going Maintenance and Support</a:t>
            </a:r>
          </a:p>
          <a:p>
            <a:r>
              <a:rPr lang="en-US" dirty="0" smtClean="0"/>
              <a:t>Issues when Scaling Systems</a:t>
            </a:r>
          </a:p>
          <a:p>
            <a:r>
              <a:rPr lang="en-US" dirty="0" smtClean="0"/>
              <a:t>The Future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8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818828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92905"/>
            <a:ext cx="8229600" cy="885619"/>
          </a:xfrm>
        </p:spPr>
        <p:txBody>
          <a:bodyPr/>
          <a:lstStyle/>
          <a:p>
            <a:r>
              <a:rPr lang="en-US" dirty="0" smtClean="0"/>
              <a:t>User Needs and Workflows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A5A5A5"/>
                </a:solidFill>
                <a:latin typeface="Verdana"/>
                <a:ea typeface="Verdana"/>
                <a:cs typeface="Verdana"/>
                <a:sym typeface="Verdana"/>
              </a:rPr>
              <a:t>9</a:t>
            </a:fld>
            <a:endParaRPr lang="en-US" sz="1400" b="0" i="0" u="none" strike="noStrike" cap="none" dirty="0">
              <a:solidFill>
                <a:srgbClr val="A5A5A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714476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IZE" val="Yes"/>
</p:tagLst>
</file>

<file path=ppt/theme/theme1.xml><?xml version="1.0" encoding="utf-8"?>
<a:theme xmlns:a="http://schemas.openxmlformats.org/drawingml/2006/main" name="UCAR_NCAR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orbel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Presentation5" id="{0F7A7CB5-4DBD-EB4B-AD6D-3845B0819D11}" vid="{228DB2ED-E327-6047-8AF1-F63EBF3779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NCAR UCAR">
    <a:dk1>
      <a:srgbClr val="000000"/>
    </a:dk1>
    <a:lt1>
      <a:srgbClr val="FFFFFF"/>
    </a:lt1>
    <a:dk2>
      <a:srgbClr val="1F3058"/>
    </a:dk2>
    <a:lt2>
      <a:srgbClr val="EEECE1"/>
    </a:lt2>
    <a:accent1>
      <a:srgbClr val="1A3141"/>
    </a:accent1>
    <a:accent2>
      <a:srgbClr val="456673"/>
    </a:accent2>
    <a:accent3>
      <a:srgbClr val="C45229"/>
    </a:accent3>
    <a:accent4>
      <a:srgbClr val="9F1B25"/>
    </a:accent4>
    <a:accent5>
      <a:srgbClr val="B36E25"/>
    </a:accent5>
    <a:accent6>
      <a:srgbClr val="555058"/>
    </a:accent6>
    <a:hlink>
      <a:srgbClr val="1F3058"/>
    </a:hlink>
    <a:folHlink>
      <a:srgbClr val="7C7882"/>
    </a:folHlink>
  </a:clrScheme>
  <a:fontScheme name="Corbel">
    <a:majorFont>
      <a:latin typeface="Corbel"/>
      <a:ea typeface=""/>
      <a:cs typeface=""/>
      <a:font script="Jpan" typeface="HGｺﾞｼｯｸM"/>
      <a:font script="Hang" typeface="HY엽서L"/>
      <a:font script="Hans" typeface="华文楷体"/>
      <a:font script="Hant" typeface="新細明體"/>
      <a:font script="Arab" typeface="Tahoma"/>
      <a:font script="Hebr" typeface="Miriam"/>
      <a:font script="Thai" typeface="Dillen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ajorFont>
    <a:minorFont>
      <a:latin typeface="Corbel"/>
      <a:ea typeface=""/>
      <a:cs typeface=""/>
      <a:font script="Jpan" typeface="HGｺﾞｼｯｸM"/>
      <a:font script="Hang" typeface="HY엽서L"/>
      <a:font script="Hans" typeface="华文楷体"/>
      <a:font script="Hant" typeface="新細明體"/>
      <a:font script="Arab" typeface="Tahoma"/>
      <a:font script="Hebr" typeface="Miriam"/>
      <a:font script="Thai" typeface="Dillen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UCAR_NCAR</Template>
  <TotalTime>38344</TotalTime>
  <Words>1434</Words>
  <Application>Microsoft Macintosh PowerPoint</Application>
  <PresentationFormat>On-screen Show (4:3)</PresentationFormat>
  <Paragraphs>642</Paragraphs>
  <Slides>44</Slides>
  <Notes>31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5" baseType="lpstr">
      <vt:lpstr>UCAR_NCAR</vt:lpstr>
      <vt:lpstr>Best Practices in Managing Tens of Petabytes of Data</vt:lpstr>
      <vt:lpstr>Acknowledgements</vt:lpstr>
      <vt:lpstr>Introduction</vt:lpstr>
      <vt:lpstr>Introduction</vt:lpstr>
      <vt:lpstr>Introduction</vt:lpstr>
      <vt:lpstr>Introduction</vt:lpstr>
      <vt:lpstr>PowerPoint Presentation</vt:lpstr>
      <vt:lpstr>Outline</vt:lpstr>
      <vt:lpstr>User Needs and Workflows</vt:lpstr>
      <vt:lpstr>User Needs</vt:lpstr>
      <vt:lpstr>User Needs: Workflow</vt:lpstr>
      <vt:lpstr>Architecture</vt:lpstr>
      <vt:lpstr>Architecture</vt:lpstr>
      <vt:lpstr>Architecture</vt:lpstr>
      <vt:lpstr>Architecture</vt:lpstr>
      <vt:lpstr>Performance</vt:lpstr>
      <vt:lpstr>Performance</vt:lpstr>
      <vt:lpstr>Performance</vt:lpstr>
      <vt:lpstr>Performance</vt:lpstr>
      <vt:lpstr>Performance</vt:lpstr>
      <vt:lpstr>Performance</vt:lpstr>
      <vt:lpstr>Performance</vt:lpstr>
      <vt:lpstr>Data Integrity</vt:lpstr>
      <vt:lpstr>Data Integrity</vt:lpstr>
      <vt:lpstr>Data Integrity</vt:lpstr>
      <vt:lpstr>Data Integrity</vt:lpstr>
      <vt:lpstr>Data Integrity</vt:lpstr>
      <vt:lpstr>Data Integrity</vt:lpstr>
      <vt:lpstr>On-Going Maintenance and Support</vt:lpstr>
      <vt:lpstr>On-Going Maintenance and Support</vt:lpstr>
      <vt:lpstr>On-Going Maintenance and Support</vt:lpstr>
      <vt:lpstr>On-Going Maintenance and Support</vt:lpstr>
      <vt:lpstr>On-Going Maintenance and Support</vt:lpstr>
      <vt:lpstr>On-Going Maintenance and Support</vt:lpstr>
      <vt:lpstr>Issues When Scaling Systems</vt:lpstr>
      <vt:lpstr>Issues when Scaling Systems</vt:lpstr>
      <vt:lpstr>Issues when Scaling Systems</vt:lpstr>
      <vt:lpstr>Issues when Scaling Systems</vt:lpstr>
      <vt:lpstr>Issues when Scaling Systems</vt:lpstr>
      <vt:lpstr>The Future</vt:lpstr>
      <vt:lpstr>The Future</vt:lpstr>
      <vt:lpstr>The Future</vt:lpstr>
      <vt:lpstr>Summary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Hart</dc:creator>
  <cp:lastModifiedBy>William Anderson</cp:lastModifiedBy>
  <cp:revision>272</cp:revision>
  <dcterms:created xsi:type="dcterms:W3CDTF">2018-03-23T18:54:53Z</dcterms:created>
  <dcterms:modified xsi:type="dcterms:W3CDTF">2018-11-07T19:36:40Z</dcterms:modified>
</cp:coreProperties>
</file>

<file path=docProps/thumbnail.jpeg>
</file>